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Kulim Park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6" roundtripDataSignature="AMtx7miwc/TQEN31JDa9EqTmYTFcIIMo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KulimPark-regular.fnt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KulimPark-italic.fntdata"/><Relationship Id="rId21" Type="http://schemas.openxmlformats.org/officeDocument/2006/relationships/slide" Target="slides/slide17.xml"/><Relationship Id="rId43" Type="http://schemas.openxmlformats.org/officeDocument/2006/relationships/font" Target="fonts/KulimPark-bold.fntdata"/><Relationship Id="rId24" Type="http://schemas.openxmlformats.org/officeDocument/2006/relationships/slide" Target="slides/slide20.xml"/><Relationship Id="rId46" Type="http://customschemas.google.com/relationships/presentationmetadata" Target="metadata"/><Relationship Id="rId23" Type="http://schemas.openxmlformats.org/officeDocument/2006/relationships/slide" Target="slides/slide19.xml"/><Relationship Id="rId45" Type="http://schemas.openxmlformats.org/officeDocument/2006/relationships/font" Target="fonts/KulimPark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b09ba249d_0_3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b09ba249d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b09ba249d_0_3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b09ba249d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b09ba249d_0_3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b09ba249d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b09ba249d_0_4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b09ba249d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a43d538b6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a43d538b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a43d538b6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a43d538b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9f7b01240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39f7b0124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9f7b01240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9f7b0124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a43d538b6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a43d538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a43d538b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a43d538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a75882bbf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3a75882bb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9f7b01240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9f7b0124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9f7b01240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39f7b0124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bd74c3e1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bd74c3e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bd74c3e18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bd74c3e1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9f7b01240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9f7b0124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9f7b01240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39f7b0124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b09ba249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3b09ba24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b09ba249d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b09ba249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b09ba249d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3b09ba249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b09ba249d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3b09ba24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9f7b01240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9f7b0124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b09ba249d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3b09ba249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b09ba249d_0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3b09ba249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b09ba249d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3b09ba249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b09ba249d_0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13b09ba249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3b09ba249d_0_1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3b09ba249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3b09ba249d_0_2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13b09ba249d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3a75882bbf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3a75882bb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9f7b01240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9f7b0124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a75882bbf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a75882bb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a75882bbf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a75882bb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a75882bbf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a75882bb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a75882bbf_0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13a75882bb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/>
          <p:nvPr/>
        </p:nvSpPr>
        <p:spPr>
          <a:xfrm>
            <a:off x="-970" y="1"/>
            <a:ext cx="4099451" cy="5145755"/>
          </a:xfrm>
          <a:custGeom>
            <a:rect b="b" l="l" r="r" t="t"/>
            <a:pathLst>
              <a:path extrusionOk="0" h="2522429" w="2009535">
                <a:moveTo>
                  <a:pt x="1578387" y="1949978"/>
                </a:moveTo>
                <a:lnTo>
                  <a:pt x="1358608" y="1751220"/>
                </a:lnTo>
                <a:lnTo>
                  <a:pt x="1358842" y="1750986"/>
                </a:lnTo>
                <a:lnTo>
                  <a:pt x="1667606" y="0"/>
                </a:lnTo>
                <a:lnTo>
                  <a:pt x="0" y="0"/>
                </a:lnTo>
                <a:lnTo>
                  <a:pt x="0" y="2522429"/>
                </a:lnTo>
                <a:lnTo>
                  <a:pt x="1880844" y="2522429"/>
                </a:lnTo>
                <a:lnTo>
                  <a:pt x="2009535" y="179302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1"/>
          <p:cNvSpPr txBox="1"/>
          <p:nvPr>
            <p:ph type="ctrTitle"/>
          </p:nvPr>
        </p:nvSpPr>
        <p:spPr>
          <a:xfrm>
            <a:off x="4416450" y="701175"/>
            <a:ext cx="40995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41"/>
          <p:cNvSpPr/>
          <p:nvPr/>
        </p:nvSpPr>
        <p:spPr>
          <a:xfrm>
            <a:off x="2770809" y="0"/>
            <a:ext cx="1172070" cy="3570426"/>
          </a:xfrm>
          <a:custGeom>
            <a:rect b="b" l="l" r="r" t="t"/>
            <a:pathLst>
              <a:path extrusionOk="0" h="21600" w="21600">
                <a:moveTo>
                  <a:pt x="11603" y="0"/>
                </a:moveTo>
                <a:lnTo>
                  <a:pt x="0" y="21600"/>
                </a:lnTo>
                <a:lnTo>
                  <a:pt x="10690" y="20324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41"/>
          <p:cNvSpPr/>
          <p:nvPr/>
        </p:nvSpPr>
        <p:spPr>
          <a:xfrm>
            <a:off x="3835223" y="3445179"/>
            <a:ext cx="841968" cy="1698300"/>
          </a:xfrm>
          <a:custGeom>
            <a:rect b="b" l="l" r="r" t="t"/>
            <a:pathLst>
              <a:path extrusionOk="0" h="21600" w="21600">
                <a:moveTo>
                  <a:pt x="13915" y="21600"/>
                </a:moveTo>
                <a:lnTo>
                  <a:pt x="21600" y="0"/>
                </a:lnTo>
                <a:lnTo>
                  <a:pt x="6732" y="26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1"/>
          <p:cNvSpPr/>
          <p:nvPr/>
        </p:nvSpPr>
        <p:spPr>
          <a:xfrm>
            <a:off x="2770334" y="3039892"/>
            <a:ext cx="1906902" cy="936306"/>
          </a:xfrm>
          <a:custGeom>
            <a:rect b="b" l="l" r="r" t="t"/>
            <a:pathLst>
              <a:path extrusionOk="0" h="21600" w="21600">
                <a:moveTo>
                  <a:pt x="21600" y="9350"/>
                </a:moveTo>
                <a:lnTo>
                  <a:pt x="5076" y="21600"/>
                </a:lnTo>
                <a:lnTo>
                  <a:pt x="0" y="12250"/>
                </a:lnTo>
                <a:lnTo>
                  <a:pt x="165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0"/>
          <p:cNvSpPr/>
          <p:nvPr/>
        </p:nvSpPr>
        <p:spPr>
          <a:xfrm>
            <a:off x="6702144" y="6"/>
            <a:ext cx="2441849" cy="5145755"/>
          </a:xfrm>
          <a:custGeom>
            <a:rect b="b" l="l" r="r" t="t"/>
            <a:pathLst>
              <a:path extrusionOk="0" h="2522429" w="1196985">
                <a:moveTo>
                  <a:pt x="359680" y="0"/>
                </a:moveTo>
                <a:lnTo>
                  <a:pt x="0" y="2037095"/>
                </a:lnTo>
                <a:lnTo>
                  <a:pt x="263687" y="1931527"/>
                </a:lnTo>
                <a:lnTo>
                  <a:pt x="405224" y="2059283"/>
                </a:lnTo>
                <a:lnTo>
                  <a:pt x="317639" y="2522429"/>
                </a:lnTo>
                <a:lnTo>
                  <a:pt x="1196986" y="2522429"/>
                </a:lnTo>
                <a:lnTo>
                  <a:pt x="11969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" name="Google Shape;80;p50"/>
          <p:cNvGrpSpPr/>
          <p:nvPr/>
        </p:nvGrpSpPr>
        <p:grpSpPr>
          <a:xfrm>
            <a:off x="6327842" y="0"/>
            <a:ext cx="1202103" cy="5143502"/>
            <a:chOff x="3475252" y="0"/>
            <a:chExt cx="1202103" cy="5143502"/>
          </a:xfrm>
        </p:grpSpPr>
        <p:sp>
          <p:nvSpPr>
            <p:cNvPr id="81" name="Google Shape;81;p50"/>
            <p:cNvSpPr/>
            <p:nvPr/>
          </p:nvSpPr>
          <p:spPr>
            <a:xfrm>
              <a:off x="3475252" y="0"/>
              <a:ext cx="1109160" cy="4303854"/>
            </a:xfrm>
            <a:custGeom>
              <a:rect b="b" l="l" r="r" t="t"/>
              <a:pathLst>
                <a:path extrusionOk="0" h="21600" w="21600">
                  <a:moveTo>
                    <a:pt x="14802" y="0"/>
                  </a:moveTo>
                  <a:lnTo>
                    <a:pt x="21600" y="0"/>
                  </a:lnTo>
                  <a:lnTo>
                    <a:pt x="7262" y="2091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50"/>
            <p:cNvSpPr/>
            <p:nvPr/>
          </p:nvSpPr>
          <p:spPr>
            <a:xfrm>
              <a:off x="4150099" y="4199096"/>
              <a:ext cx="527256" cy="944406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6322" y="3115"/>
                  </a:lnTo>
                  <a:lnTo>
                    <a:pt x="21600" y="0"/>
                  </a:lnTo>
                  <a:lnTo>
                    <a:pt x="14283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50"/>
            <p:cNvSpPr/>
            <p:nvPr/>
          </p:nvSpPr>
          <p:spPr>
            <a:xfrm>
              <a:off x="3475252" y="3938588"/>
              <a:ext cx="1202040" cy="626238"/>
            </a:xfrm>
            <a:custGeom>
              <a:rect b="b" l="l" r="r" t="t"/>
              <a:pathLst>
                <a:path extrusionOk="0" h="21600" w="21600">
                  <a:moveTo>
                    <a:pt x="0" y="12599"/>
                  </a:moveTo>
                  <a:lnTo>
                    <a:pt x="16414" y="0"/>
                  </a:lnTo>
                  <a:lnTo>
                    <a:pt x="21600" y="8985"/>
                  </a:lnTo>
                  <a:lnTo>
                    <a:pt x="5186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50"/>
          <p:cNvSpPr txBox="1"/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5" name="Google Shape;85;p5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Wide">
  <p:cSld name="TITLE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51"/>
          <p:cNvGrpSpPr/>
          <p:nvPr/>
        </p:nvGrpSpPr>
        <p:grpSpPr>
          <a:xfrm>
            <a:off x="7637092" y="0"/>
            <a:ext cx="1202103" cy="5143502"/>
            <a:chOff x="3475252" y="0"/>
            <a:chExt cx="1202103" cy="5143502"/>
          </a:xfrm>
        </p:grpSpPr>
        <p:sp>
          <p:nvSpPr>
            <p:cNvPr id="88" name="Google Shape;88;p51"/>
            <p:cNvSpPr/>
            <p:nvPr/>
          </p:nvSpPr>
          <p:spPr>
            <a:xfrm>
              <a:off x="3475252" y="0"/>
              <a:ext cx="1109160" cy="4303854"/>
            </a:xfrm>
            <a:custGeom>
              <a:rect b="b" l="l" r="r" t="t"/>
              <a:pathLst>
                <a:path extrusionOk="0" h="21600" w="21600">
                  <a:moveTo>
                    <a:pt x="14802" y="0"/>
                  </a:moveTo>
                  <a:lnTo>
                    <a:pt x="21600" y="0"/>
                  </a:lnTo>
                  <a:lnTo>
                    <a:pt x="7262" y="2091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51"/>
            <p:cNvSpPr/>
            <p:nvPr/>
          </p:nvSpPr>
          <p:spPr>
            <a:xfrm>
              <a:off x="4150099" y="4199096"/>
              <a:ext cx="527256" cy="944406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6322" y="3115"/>
                  </a:lnTo>
                  <a:lnTo>
                    <a:pt x="21600" y="0"/>
                  </a:lnTo>
                  <a:lnTo>
                    <a:pt x="14283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51"/>
            <p:cNvSpPr/>
            <p:nvPr/>
          </p:nvSpPr>
          <p:spPr>
            <a:xfrm>
              <a:off x="3475252" y="3938588"/>
              <a:ext cx="1202040" cy="626238"/>
            </a:xfrm>
            <a:custGeom>
              <a:rect b="b" l="l" r="r" t="t"/>
              <a:pathLst>
                <a:path extrusionOk="0" h="21600" w="21600">
                  <a:moveTo>
                    <a:pt x="0" y="12599"/>
                  </a:moveTo>
                  <a:lnTo>
                    <a:pt x="16414" y="0"/>
                  </a:lnTo>
                  <a:lnTo>
                    <a:pt x="21600" y="8985"/>
                  </a:lnTo>
                  <a:lnTo>
                    <a:pt x="5186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51"/>
          <p:cNvSpPr txBox="1"/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2" name="Google Shape;92;p5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2"/>
          <p:cNvSpPr txBox="1"/>
          <p:nvPr>
            <p:ph idx="1" type="body"/>
          </p:nvPr>
        </p:nvSpPr>
        <p:spPr>
          <a:xfrm>
            <a:off x="702900" y="4406300"/>
            <a:ext cx="74334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1pPr>
          </a:lstStyle>
          <a:p/>
        </p:txBody>
      </p:sp>
      <p:sp>
        <p:nvSpPr>
          <p:cNvPr id="95" name="Google Shape;95;p5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6" name="Google Shape;96;p52"/>
          <p:cNvGrpSpPr/>
          <p:nvPr/>
        </p:nvGrpSpPr>
        <p:grpSpPr>
          <a:xfrm>
            <a:off x="7637092" y="0"/>
            <a:ext cx="1202103" cy="5143502"/>
            <a:chOff x="3475252" y="0"/>
            <a:chExt cx="1202103" cy="5143502"/>
          </a:xfrm>
        </p:grpSpPr>
        <p:sp>
          <p:nvSpPr>
            <p:cNvPr id="97" name="Google Shape;97;p52"/>
            <p:cNvSpPr/>
            <p:nvPr/>
          </p:nvSpPr>
          <p:spPr>
            <a:xfrm>
              <a:off x="3475252" y="0"/>
              <a:ext cx="1109160" cy="4303854"/>
            </a:xfrm>
            <a:custGeom>
              <a:rect b="b" l="l" r="r" t="t"/>
              <a:pathLst>
                <a:path extrusionOk="0" h="21600" w="21600">
                  <a:moveTo>
                    <a:pt x="14802" y="0"/>
                  </a:moveTo>
                  <a:lnTo>
                    <a:pt x="21600" y="0"/>
                  </a:lnTo>
                  <a:lnTo>
                    <a:pt x="7262" y="2091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2"/>
            <p:cNvSpPr/>
            <p:nvPr/>
          </p:nvSpPr>
          <p:spPr>
            <a:xfrm>
              <a:off x="4150099" y="4199096"/>
              <a:ext cx="527256" cy="944406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6322" y="3115"/>
                  </a:lnTo>
                  <a:lnTo>
                    <a:pt x="21600" y="0"/>
                  </a:lnTo>
                  <a:lnTo>
                    <a:pt x="14283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52"/>
            <p:cNvSpPr/>
            <p:nvPr/>
          </p:nvSpPr>
          <p:spPr>
            <a:xfrm>
              <a:off x="3475252" y="3938588"/>
              <a:ext cx="1202040" cy="626238"/>
            </a:xfrm>
            <a:custGeom>
              <a:rect b="b" l="l" r="r" t="t"/>
              <a:pathLst>
                <a:path extrusionOk="0" h="21600" w="21600">
                  <a:moveTo>
                    <a:pt x="0" y="12599"/>
                  </a:moveTo>
                  <a:lnTo>
                    <a:pt x="16414" y="0"/>
                  </a:lnTo>
                  <a:lnTo>
                    <a:pt x="21600" y="8985"/>
                  </a:lnTo>
                  <a:lnTo>
                    <a:pt x="5186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/>
          <p:nvPr/>
        </p:nvSpPr>
        <p:spPr>
          <a:xfrm>
            <a:off x="6702144" y="6"/>
            <a:ext cx="2441849" cy="5145755"/>
          </a:xfrm>
          <a:custGeom>
            <a:rect b="b" l="l" r="r" t="t"/>
            <a:pathLst>
              <a:path extrusionOk="0" h="2522429" w="1196985">
                <a:moveTo>
                  <a:pt x="359680" y="0"/>
                </a:moveTo>
                <a:lnTo>
                  <a:pt x="0" y="2037095"/>
                </a:lnTo>
                <a:lnTo>
                  <a:pt x="263687" y="1931527"/>
                </a:lnTo>
                <a:lnTo>
                  <a:pt x="405224" y="2059283"/>
                </a:lnTo>
                <a:lnTo>
                  <a:pt x="317639" y="2522429"/>
                </a:lnTo>
                <a:lnTo>
                  <a:pt x="1196986" y="2522429"/>
                </a:lnTo>
                <a:lnTo>
                  <a:pt x="11969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oogle Shape;17;p42"/>
          <p:cNvGrpSpPr/>
          <p:nvPr/>
        </p:nvGrpSpPr>
        <p:grpSpPr>
          <a:xfrm>
            <a:off x="6327842" y="0"/>
            <a:ext cx="1202103" cy="5143502"/>
            <a:chOff x="3475252" y="0"/>
            <a:chExt cx="1202103" cy="5143502"/>
          </a:xfrm>
        </p:grpSpPr>
        <p:sp>
          <p:nvSpPr>
            <p:cNvPr id="18" name="Google Shape;18;p42"/>
            <p:cNvSpPr/>
            <p:nvPr/>
          </p:nvSpPr>
          <p:spPr>
            <a:xfrm>
              <a:off x="3475252" y="0"/>
              <a:ext cx="1109160" cy="4303854"/>
            </a:xfrm>
            <a:custGeom>
              <a:rect b="b" l="l" r="r" t="t"/>
              <a:pathLst>
                <a:path extrusionOk="0" h="21600" w="21600">
                  <a:moveTo>
                    <a:pt x="14802" y="0"/>
                  </a:moveTo>
                  <a:lnTo>
                    <a:pt x="21600" y="0"/>
                  </a:lnTo>
                  <a:lnTo>
                    <a:pt x="7262" y="2091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2"/>
            <p:cNvSpPr/>
            <p:nvPr/>
          </p:nvSpPr>
          <p:spPr>
            <a:xfrm>
              <a:off x="4150099" y="4199096"/>
              <a:ext cx="527256" cy="944406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6322" y="3115"/>
                  </a:lnTo>
                  <a:lnTo>
                    <a:pt x="21600" y="0"/>
                  </a:lnTo>
                  <a:lnTo>
                    <a:pt x="14283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42"/>
            <p:cNvSpPr/>
            <p:nvPr/>
          </p:nvSpPr>
          <p:spPr>
            <a:xfrm>
              <a:off x="3475252" y="3938588"/>
              <a:ext cx="1202040" cy="626238"/>
            </a:xfrm>
            <a:custGeom>
              <a:rect b="b" l="l" r="r" t="t"/>
              <a:pathLst>
                <a:path extrusionOk="0" h="21600" w="21600">
                  <a:moveTo>
                    <a:pt x="0" y="12599"/>
                  </a:moveTo>
                  <a:lnTo>
                    <a:pt x="16414" y="0"/>
                  </a:lnTo>
                  <a:lnTo>
                    <a:pt x="21600" y="8985"/>
                  </a:lnTo>
                  <a:lnTo>
                    <a:pt x="5186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1;p42"/>
          <p:cNvSpPr txBox="1"/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2"/>
          <p:cNvSpPr txBox="1"/>
          <p:nvPr>
            <p:ph idx="1" type="body"/>
          </p:nvPr>
        </p:nvSpPr>
        <p:spPr>
          <a:xfrm>
            <a:off x="626700" y="1430150"/>
            <a:ext cx="24651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3" name="Google Shape;23;p42"/>
          <p:cNvSpPr txBox="1"/>
          <p:nvPr>
            <p:ph idx="2" type="body"/>
          </p:nvPr>
        </p:nvSpPr>
        <p:spPr>
          <a:xfrm>
            <a:off x="3437676" y="1430150"/>
            <a:ext cx="24651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4" name="Google Shape;24;p4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Half">
  <p:cSld name="BLANK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3"/>
          <p:cNvSpPr/>
          <p:nvPr/>
        </p:nvSpPr>
        <p:spPr>
          <a:xfrm>
            <a:off x="-970" y="1"/>
            <a:ext cx="4099451" cy="5145755"/>
          </a:xfrm>
          <a:custGeom>
            <a:rect b="b" l="l" r="r" t="t"/>
            <a:pathLst>
              <a:path extrusionOk="0" h="2522429" w="2009535">
                <a:moveTo>
                  <a:pt x="1578387" y="1949978"/>
                </a:moveTo>
                <a:lnTo>
                  <a:pt x="1358608" y="1751220"/>
                </a:lnTo>
                <a:lnTo>
                  <a:pt x="1358842" y="1750986"/>
                </a:lnTo>
                <a:lnTo>
                  <a:pt x="1667606" y="0"/>
                </a:lnTo>
                <a:lnTo>
                  <a:pt x="0" y="0"/>
                </a:lnTo>
                <a:lnTo>
                  <a:pt x="0" y="2522429"/>
                </a:lnTo>
                <a:lnTo>
                  <a:pt x="1880844" y="2522429"/>
                </a:lnTo>
                <a:lnTo>
                  <a:pt x="2009535" y="179302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3"/>
          <p:cNvSpPr/>
          <p:nvPr/>
        </p:nvSpPr>
        <p:spPr>
          <a:xfrm>
            <a:off x="2763221" y="0"/>
            <a:ext cx="1172070" cy="3570426"/>
          </a:xfrm>
          <a:custGeom>
            <a:rect b="b" l="l" r="r" t="t"/>
            <a:pathLst>
              <a:path extrusionOk="0" h="21600" w="21600">
                <a:moveTo>
                  <a:pt x="11603" y="0"/>
                </a:moveTo>
                <a:lnTo>
                  <a:pt x="0" y="21600"/>
                </a:lnTo>
                <a:lnTo>
                  <a:pt x="10690" y="20324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3"/>
          <p:cNvSpPr/>
          <p:nvPr/>
        </p:nvSpPr>
        <p:spPr>
          <a:xfrm>
            <a:off x="3827634" y="3445179"/>
            <a:ext cx="841968" cy="1698300"/>
          </a:xfrm>
          <a:custGeom>
            <a:rect b="b" l="l" r="r" t="t"/>
            <a:pathLst>
              <a:path extrusionOk="0" h="21600" w="21600">
                <a:moveTo>
                  <a:pt x="13915" y="21600"/>
                </a:moveTo>
                <a:lnTo>
                  <a:pt x="21600" y="0"/>
                </a:lnTo>
                <a:lnTo>
                  <a:pt x="6732" y="26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3"/>
          <p:cNvSpPr/>
          <p:nvPr/>
        </p:nvSpPr>
        <p:spPr>
          <a:xfrm>
            <a:off x="2762745" y="3039892"/>
            <a:ext cx="1906902" cy="936306"/>
          </a:xfrm>
          <a:custGeom>
            <a:rect b="b" l="l" r="r" t="t"/>
            <a:pathLst>
              <a:path extrusionOk="0" h="21600" w="21600">
                <a:moveTo>
                  <a:pt x="21600" y="9350"/>
                </a:moveTo>
                <a:lnTo>
                  <a:pt x="5076" y="21600"/>
                </a:lnTo>
                <a:lnTo>
                  <a:pt x="0" y="12250"/>
                </a:lnTo>
                <a:lnTo>
                  <a:pt x="165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6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4"/>
          <p:cNvSpPr txBox="1"/>
          <p:nvPr>
            <p:ph type="ctrTitle"/>
          </p:nvPr>
        </p:nvSpPr>
        <p:spPr>
          <a:xfrm>
            <a:off x="702900" y="3004250"/>
            <a:ext cx="50262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4"/>
          <p:cNvSpPr txBox="1"/>
          <p:nvPr>
            <p:ph idx="1" type="subTitle"/>
          </p:nvPr>
        </p:nvSpPr>
        <p:spPr>
          <a:xfrm>
            <a:off x="702900" y="4075901"/>
            <a:ext cx="5026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" name="Google Shape;34;p44"/>
          <p:cNvSpPr/>
          <p:nvPr/>
        </p:nvSpPr>
        <p:spPr>
          <a:xfrm>
            <a:off x="6997544" y="7"/>
            <a:ext cx="2146445" cy="5145755"/>
          </a:xfrm>
          <a:custGeom>
            <a:rect b="b" l="l" r="r" t="t"/>
            <a:pathLst>
              <a:path extrusionOk="0" h="2522429" w="1052179">
                <a:moveTo>
                  <a:pt x="290547" y="0"/>
                </a:moveTo>
                <a:lnTo>
                  <a:pt x="0" y="1647520"/>
                </a:lnTo>
                <a:lnTo>
                  <a:pt x="430681" y="1490802"/>
                </a:lnTo>
                <a:lnTo>
                  <a:pt x="650693" y="1689560"/>
                </a:lnTo>
                <a:lnTo>
                  <a:pt x="650693" y="1689560"/>
                </a:lnTo>
                <a:lnTo>
                  <a:pt x="503785" y="2522429"/>
                </a:lnTo>
                <a:lnTo>
                  <a:pt x="1052180" y="2522429"/>
                </a:lnTo>
                <a:lnTo>
                  <a:pt x="1052180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4"/>
          <p:cNvSpPr/>
          <p:nvPr/>
        </p:nvSpPr>
        <p:spPr>
          <a:xfrm>
            <a:off x="6427799" y="0"/>
            <a:ext cx="1172070" cy="3570426"/>
          </a:xfrm>
          <a:custGeom>
            <a:rect b="b" l="l" r="r" t="t"/>
            <a:pathLst>
              <a:path extrusionOk="0" h="21600" w="21600">
                <a:moveTo>
                  <a:pt x="11603" y="0"/>
                </a:moveTo>
                <a:lnTo>
                  <a:pt x="0" y="21600"/>
                </a:lnTo>
                <a:lnTo>
                  <a:pt x="10682" y="20324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4"/>
          <p:cNvSpPr/>
          <p:nvPr/>
        </p:nvSpPr>
        <p:spPr>
          <a:xfrm>
            <a:off x="7492217" y="3445179"/>
            <a:ext cx="841968" cy="1698300"/>
          </a:xfrm>
          <a:custGeom>
            <a:rect b="b" l="l" r="r" t="t"/>
            <a:pathLst>
              <a:path extrusionOk="0" h="21600" w="21600">
                <a:moveTo>
                  <a:pt x="13915" y="21600"/>
                </a:moveTo>
                <a:lnTo>
                  <a:pt x="21600" y="0"/>
                </a:lnTo>
                <a:lnTo>
                  <a:pt x="6719" y="26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4"/>
          <p:cNvSpPr/>
          <p:nvPr/>
        </p:nvSpPr>
        <p:spPr>
          <a:xfrm>
            <a:off x="6426846" y="3039892"/>
            <a:ext cx="1907388" cy="936306"/>
          </a:xfrm>
          <a:custGeom>
            <a:rect b="b" l="l" r="r" t="t"/>
            <a:pathLst>
              <a:path extrusionOk="0" h="21600" w="21600">
                <a:moveTo>
                  <a:pt x="21600" y="9350"/>
                </a:moveTo>
                <a:lnTo>
                  <a:pt x="5080" y="21600"/>
                </a:lnTo>
                <a:lnTo>
                  <a:pt x="0" y="12250"/>
                </a:lnTo>
                <a:lnTo>
                  <a:pt x="165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4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5"/>
          <p:cNvSpPr txBox="1"/>
          <p:nvPr>
            <p:ph idx="1" type="body"/>
          </p:nvPr>
        </p:nvSpPr>
        <p:spPr>
          <a:xfrm>
            <a:off x="4515075" y="605875"/>
            <a:ext cx="39990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Kulim Park"/>
              <a:buChar char="▸"/>
              <a:defRPr>
                <a:solidFill>
                  <a:schemeClr val="accent6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indent="-3810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Kulim Park"/>
              <a:buChar char="▹"/>
              <a:defRPr>
                <a:solidFill>
                  <a:schemeClr val="accent6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indent="-3810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Kulim Park"/>
              <a:buChar char="■"/>
              <a:defRPr>
                <a:solidFill>
                  <a:schemeClr val="accent6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indent="-3810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Kulim Park"/>
              <a:buChar char="●"/>
              <a:defRPr>
                <a:solidFill>
                  <a:schemeClr val="accent6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indent="-3810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Kulim Park"/>
              <a:buChar char="○"/>
              <a:defRPr>
                <a:solidFill>
                  <a:schemeClr val="accent6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indent="-3810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Kulim Park"/>
              <a:buChar char="■"/>
              <a:defRPr>
                <a:solidFill>
                  <a:schemeClr val="accent6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indent="-3810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Kulim Park"/>
              <a:buChar char="●"/>
              <a:defRPr>
                <a:solidFill>
                  <a:schemeClr val="accent6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indent="-3810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Kulim Park"/>
              <a:buChar char="○"/>
              <a:defRPr>
                <a:solidFill>
                  <a:schemeClr val="accent6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indent="-3810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2400"/>
              <a:buFont typeface="Kulim Park"/>
              <a:buChar char="■"/>
              <a:defRPr>
                <a:solidFill>
                  <a:schemeClr val="accent6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/>
        </p:txBody>
      </p:sp>
      <p:sp>
        <p:nvSpPr>
          <p:cNvPr id="40" name="Google Shape;40;p4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45"/>
          <p:cNvSpPr/>
          <p:nvPr/>
        </p:nvSpPr>
        <p:spPr>
          <a:xfrm>
            <a:off x="-970" y="1"/>
            <a:ext cx="4099451" cy="5145755"/>
          </a:xfrm>
          <a:custGeom>
            <a:rect b="b" l="l" r="r" t="t"/>
            <a:pathLst>
              <a:path extrusionOk="0" h="2522429" w="2009535">
                <a:moveTo>
                  <a:pt x="1578387" y="1949978"/>
                </a:moveTo>
                <a:lnTo>
                  <a:pt x="1358608" y="1751220"/>
                </a:lnTo>
                <a:lnTo>
                  <a:pt x="1358842" y="1750986"/>
                </a:lnTo>
                <a:lnTo>
                  <a:pt x="1667606" y="0"/>
                </a:lnTo>
                <a:lnTo>
                  <a:pt x="0" y="0"/>
                </a:lnTo>
                <a:lnTo>
                  <a:pt x="0" y="2522429"/>
                </a:lnTo>
                <a:lnTo>
                  <a:pt x="1880844" y="2522429"/>
                </a:lnTo>
                <a:lnTo>
                  <a:pt x="2009535" y="179302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5"/>
          <p:cNvSpPr/>
          <p:nvPr/>
        </p:nvSpPr>
        <p:spPr>
          <a:xfrm>
            <a:off x="2770809" y="0"/>
            <a:ext cx="1172070" cy="3570426"/>
          </a:xfrm>
          <a:custGeom>
            <a:rect b="b" l="l" r="r" t="t"/>
            <a:pathLst>
              <a:path extrusionOk="0" h="21600" w="21600">
                <a:moveTo>
                  <a:pt x="11603" y="0"/>
                </a:moveTo>
                <a:lnTo>
                  <a:pt x="0" y="21600"/>
                </a:lnTo>
                <a:lnTo>
                  <a:pt x="10690" y="20324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5"/>
          <p:cNvSpPr/>
          <p:nvPr/>
        </p:nvSpPr>
        <p:spPr>
          <a:xfrm>
            <a:off x="3835223" y="3445179"/>
            <a:ext cx="841968" cy="1698300"/>
          </a:xfrm>
          <a:custGeom>
            <a:rect b="b" l="l" r="r" t="t"/>
            <a:pathLst>
              <a:path extrusionOk="0" h="21600" w="21600">
                <a:moveTo>
                  <a:pt x="13915" y="21600"/>
                </a:moveTo>
                <a:lnTo>
                  <a:pt x="21600" y="0"/>
                </a:lnTo>
                <a:lnTo>
                  <a:pt x="6732" y="26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5"/>
          <p:cNvSpPr/>
          <p:nvPr/>
        </p:nvSpPr>
        <p:spPr>
          <a:xfrm>
            <a:off x="2770334" y="3039892"/>
            <a:ext cx="1906902" cy="936306"/>
          </a:xfrm>
          <a:custGeom>
            <a:rect b="b" l="l" r="r" t="t"/>
            <a:pathLst>
              <a:path extrusionOk="0" h="21600" w="21600">
                <a:moveTo>
                  <a:pt x="21600" y="9350"/>
                </a:moveTo>
                <a:lnTo>
                  <a:pt x="5076" y="21600"/>
                </a:lnTo>
                <a:lnTo>
                  <a:pt x="0" y="12250"/>
                </a:lnTo>
                <a:lnTo>
                  <a:pt x="165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6"/>
          <p:cNvSpPr/>
          <p:nvPr/>
        </p:nvSpPr>
        <p:spPr>
          <a:xfrm>
            <a:off x="6702144" y="6"/>
            <a:ext cx="2441849" cy="5145755"/>
          </a:xfrm>
          <a:custGeom>
            <a:rect b="b" l="l" r="r" t="t"/>
            <a:pathLst>
              <a:path extrusionOk="0" h="2522429" w="1196985">
                <a:moveTo>
                  <a:pt x="359680" y="0"/>
                </a:moveTo>
                <a:lnTo>
                  <a:pt x="0" y="2037095"/>
                </a:lnTo>
                <a:lnTo>
                  <a:pt x="263687" y="1931527"/>
                </a:lnTo>
                <a:lnTo>
                  <a:pt x="405224" y="2059283"/>
                </a:lnTo>
                <a:lnTo>
                  <a:pt x="317639" y="2522429"/>
                </a:lnTo>
                <a:lnTo>
                  <a:pt x="1196986" y="2522429"/>
                </a:lnTo>
                <a:lnTo>
                  <a:pt x="11969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6"/>
          <p:cNvSpPr txBox="1"/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" type="body"/>
          </p:nvPr>
        </p:nvSpPr>
        <p:spPr>
          <a:xfrm>
            <a:off x="626700" y="1430148"/>
            <a:ext cx="52761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indent="-3810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9" name="Google Shape;49;p4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" name="Google Shape;50;p46"/>
          <p:cNvGrpSpPr/>
          <p:nvPr/>
        </p:nvGrpSpPr>
        <p:grpSpPr>
          <a:xfrm>
            <a:off x="6327842" y="0"/>
            <a:ext cx="1202103" cy="5143502"/>
            <a:chOff x="3475252" y="0"/>
            <a:chExt cx="1202103" cy="5143502"/>
          </a:xfrm>
        </p:grpSpPr>
        <p:sp>
          <p:nvSpPr>
            <p:cNvPr id="51" name="Google Shape;51;p46"/>
            <p:cNvSpPr/>
            <p:nvPr/>
          </p:nvSpPr>
          <p:spPr>
            <a:xfrm>
              <a:off x="3475252" y="0"/>
              <a:ext cx="1109160" cy="4303854"/>
            </a:xfrm>
            <a:custGeom>
              <a:rect b="b" l="l" r="r" t="t"/>
              <a:pathLst>
                <a:path extrusionOk="0" h="21600" w="21600">
                  <a:moveTo>
                    <a:pt x="14802" y="0"/>
                  </a:moveTo>
                  <a:lnTo>
                    <a:pt x="21600" y="0"/>
                  </a:lnTo>
                  <a:lnTo>
                    <a:pt x="7262" y="2091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6"/>
            <p:cNvSpPr/>
            <p:nvPr/>
          </p:nvSpPr>
          <p:spPr>
            <a:xfrm>
              <a:off x="4150099" y="4199096"/>
              <a:ext cx="527256" cy="944406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6322" y="3115"/>
                  </a:lnTo>
                  <a:lnTo>
                    <a:pt x="21600" y="0"/>
                  </a:lnTo>
                  <a:lnTo>
                    <a:pt x="14283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6"/>
            <p:cNvSpPr/>
            <p:nvPr/>
          </p:nvSpPr>
          <p:spPr>
            <a:xfrm>
              <a:off x="3475252" y="3938588"/>
              <a:ext cx="1202040" cy="626238"/>
            </a:xfrm>
            <a:custGeom>
              <a:rect b="b" l="l" r="r" t="t"/>
              <a:pathLst>
                <a:path extrusionOk="0" h="21600" w="21600">
                  <a:moveTo>
                    <a:pt x="0" y="12599"/>
                  </a:moveTo>
                  <a:lnTo>
                    <a:pt x="16414" y="0"/>
                  </a:lnTo>
                  <a:lnTo>
                    <a:pt x="21600" y="8985"/>
                  </a:lnTo>
                  <a:lnTo>
                    <a:pt x="5186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47"/>
          <p:cNvSpPr/>
          <p:nvPr/>
        </p:nvSpPr>
        <p:spPr>
          <a:xfrm>
            <a:off x="699132" y="-1"/>
            <a:ext cx="1172563" cy="3572011"/>
          </a:xfrm>
          <a:custGeom>
            <a:rect b="b" l="l" r="r" t="t"/>
            <a:pathLst>
              <a:path extrusionOk="0" h="1750986" w="574786">
                <a:moveTo>
                  <a:pt x="308764" y="0"/>
                </a:moveTo>
                <a:lnTo>
                  <a:pt x="0" y="1750986"/>
                </a:lnTo>
                <a:lnTo>
                  <a:pt x="284240" y="1647520"/>
                </a:lnTo>
                <a:lnTo>
                  <a:pt x="5747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47"/>
          <p:cNvSpPr/>
          <p:nvPr/>
        </p:nvSpPr>
        <p:spPr>
          <a:xfrm>
            <a:off x="1763563" y="3445190"/>
            <a:ext cx="841902" cy="1699051"/>
          </a:xfrm>
          <a:custGeom>
            <a:rect b="b" l="l" r="r" t="t"/>
            <a:pathLst>
              <a:path extrusionOk="0" h="832868" w="412697">
                <a:moveTo>
                  <a:pt x="266023" y="832869"/>
                </a:moveTo>
                <a:lnTo>
                  <a:pt x="412697" y="0"/>
                </a:lnTo>
                <a:lnTo>
                  <a:pt x="128457" y="103466"/>
                </a:lnTo>
                <a:lnTo>
                  <a:pt x="0" y="8328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7"/>
          <p:cNvSpPr/>
          <p:nvPr/>
        </p:nvSpPr>
        <p:spPr>
          <a:xfrm>
            <a:off x="698180" y="3039902"/>
            <a:ext cx="1907741" cy="936717"/>
          </a:xfrm>
          <a:custGeom>
            <a:rect b="b" l="l" r="r" t="t"/>
            <a:pathLst>
              <a:path extrusionOk="0" h="459175" w="935167">
                <a:moveTo>
                  <a:pt x="935167" y="198758"/>
                </a:moveTo>
                <a:lnTo>
                  <a:pt x="220012" y="459176"/>
                </a:lnTo>
                <a:lnTo>
                  <a:pt x="0" y="260417"/>
                </a:lnTo>
                <a:lnTo>
                  <a:pt x="71538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47"/>
          <p:cNvSpPr/>
          <p:nvPr/>
        </p:nvSpPr>
        <p:spPr>
          <a:xfrm>
            <a:off x="-9" y="-1"/>
            <a:ext cx="2026379" cy="5145755"/>
          </a:xfrm>
          <a:custGeom>
            <a:rect b="b" l="l" r="r" t="t"/>
            <a:pathLst>
              <a:path extrusionOk="0" h="2522429" w="993323">
                <a:moveTo>
                  <a:pt x="562408" y="1949978"/>
                </a:moveTo>
                <a:lnTo>
                  <a:pt x="342396" y="1751220"/>
                </a:lnTo>
                <a:lnTo>
                  <a:pt x="342864" y="1750986"/>
                </a:lnTo>
                <a:lnTo>
                  <a:pt x="651627" y="0"/>
                </a:lnTo>
                <a:lnTo>
                  <a:pt x="0" y="0"/>
                </a:lnTo>
                <a:lnTo>
                  <a:pt x="0" y="2522429"/>
                </a:lnTo>
                <a:lnTo>
                  <a:pt x="864866" y="2522429"/>
                </a:lnTo>
                <a:lnTo>
                  <a:pt x="993323" y="179302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48"/>
          <p:cNvGrpSpPr/>
          <p:nvPr/>
        </p:nvGrpSpPr>
        <p:grpSpPr>
          <a:xfrm>
            <a:off x="7637092" y="0"/>
            <a:ext cx="1202103" cy="5143502"/>
            <a:chOff x="3475252" y="0"/>
            <a:chExt cx="1202103" cy="5143502"/>
          </a:xfrm>
        </p:grpSpPr>
        <p:sp>
          <p:nvSpPr>
            <p:cNvPr id="62" name="Google Shape;62;p48"/>
            <p:cNvSpPr/>
            <p:nvPr/>
          </p:nvSpPr>
          <p:spPr>
            <a:xfrm>
              <a:off x="3475252" y="0"/>
              <a:ext cx="1109160" cy="4303854"/>
            </a:xfrm>
            <a:custGeom>
              <a:rect b="b" l="l" r="r" t="t"/>
              <a:pathLst>
                <a:path extrusionOk="0" h="21600" w="21600">
                  <a:moveTo>
                    <a:pt x="14802" y="0"/>
                  </a:moveTo>
                  <a:lnTo>
                    <a:pt x="21600" y="0"/>
                  </a:lnTo>
                  <a:lnTo>
                    <a:pt x="7262" y="2091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8"/>
            <p:cNvSpPr/>
            <p:nvPr/>
          </p:nvSpPr>
          <p:spPr>
            <a:xfrm>
              <a:off x="4150099" y="4199096"/>
              <a:ext cx="527256" cy="944406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6322" y="3115"/>
                  </a:lnTo>
                  <a:lnTo>
                    <a:pt x="21600" y="0"/>
                  </a:lnTo>
                  <a:lnTo>
                    <a:pt x="14283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8"/>
            <p:cNvSpPr/>
            <p:nvPr/>
          </p:nvSpPr>
          <p:spPr>
            <a:xfrm>
              <a:off x="3475252" y="3938588"/>
              <a:ext cx="1202040" cy="626238"/>
            </a:xfrm>
            <a:custGeom>
              <a:rect b="b" l="l" r="r" t="t"/>
              <a:pathLst>
                <a:path extrusionOk="0" h="21600" w="21600">
                  <a:moveTo>
                    <a:pt x="0" y="12599"/>
                  </a:moveTo>
                  <a:lnTo>
                    <a:pt x="16414" y="0"/>
                  </a:lnTo>
                  <a:lnTo>
                    <a:pt x="21600" y="8985"/>
                  </a:lnTo>
                  <a:lnTo>
                    <a:pt x="5186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" name="Google Shape;65;p48"/>
          <p:cNvSpPr txBox="1"/>
          <p:nvPr>
            <p:ph type="title"/>
          </p:nvPr>
        </p:nvSpPr>
        <p:spPr>
          <a:xfrm>
            <a:off x="626700" y="836000"/>
            <a:ext cx="6529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" name="Google Shape;66;p48"/>
          <p:cNvSpPr txBox="1"/>
          <p:nvPr>
            <p:ph idx="1" type="body"/>
          </p:nvPr>
        </p:nvSpPr>
        <p:spPr>
          <a:xfrm>
            <a:off x="626600" y="1430150"/>
            <a:ext cx="20340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7" name="Google Shape;67;p48"/>
          <p:cNvSpPr txBox="1"/>
          <p:nvPr>
            <p:ph idx="2" type="body"/>
          </p:nvPr>
        </p:nvSpPr>
        <p:spPr>
          <a:xfrm>
            <a:off x="2874224" y="1430150"/>
            <a:ext cx="20340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8" name="Google Shape;68;p48"/>
          <p:cNvSpPr txBox="1"/>
          <p:nvPr>
            <p:ph idx="3" type="body"/>
          </p:nvPr>
        </p:nvSpPr>
        <p:spPr>
          <a:xfrm>
            <a:off x="5121848" y="1430150"/>
            <a:ext cx="20340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9" name="Google Shape;69;p4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9"/>
          <p:cNvSpPr txBox="1"/>
          <p:nvPr>
            <p:ph type="title"/>
          </p:nvPr>
        </p:nvSpPr>
        <p:spPr>
          <a:xfrm>
            <a:off x="4325375" y="836000"/>
            <a:ext cx="4256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49"/>
          <p:cNvSpPr txBox="1"/>
          <p:nvPr>
            <p:ph idx="1" type="body"/>
          </p:nvPr>
        </p:nvSpPr>
        <p:spPr>
          <a:xfrm>
            <a:off x="4325375" y="1353949"/>
            <a:ext cx="42561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73" name="Google Shape;73;p4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49"/>
          <p:cNvSpPr/>
          <p:nvPr/>
        </p:nvSpPr>
        <p:spPr>
          <a:xfrm>
            <a:off x="-970" y="1"/>
            <a:ext cx="4099451" cy="5145755"/>
          </a:xfrm>
          <a:custGeom>
            <a:rect b="b" l="l" r="r" t="t"/>
            <a:pathLst>
              <a:path extrusionOk="0" h="2522429" w="2009535">
                <a:moveTo>
                  <a:pt x="1578387" y="1949978"/>
                </a:moveTo>
                <a:lnTo>
                  <a:pt x="1358608" y="1751220"/>
                </a:lnTo>
                <a:lnTo>
                  <a:pt x="1358842" y="1750986"/>
                </a:lnTo>
                <a:lnTo>
                  <a:pt x="1667606" y="0"/>
                </a:lnTo>
                <a:lnTo>
                  <a:pt x="0" y="0"/>
                </a:lnTo>
                <a:lnTo>
                  <a:pt x="0" y="2522429"/>
                </a:lnTo>
                <a:lnTo>
                  <a:pt x="1880844" y="2522429"/>
                </a:lnTo>
                <a:lnTo>
                  <a:pt x="2009535" y="179302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49"/>
          <p:cNvSpPr/>
          <p:nvPr/>
        </p:nvSpPr>
        <p:spPr>
          <a:xfrm>
            <a:off x="2770809" y="0"/>
            <a:ext cx="1172070" cy="3570426"/>
          </a:xfrm>
          <a:custGeom>
            <a:rect b="b" l="l" r="r" t="t"/>
            <a:pathLst>
              <a:path extrusionOk="0" h="21600" w="21600">
                <a:moveTo>
                  <a:pt x="11603" y="0"/>
                </a:moveTo>
                <a:lnTo>
                  <a:pt x="0" y="21600"/>
                </a:lnTo>
                <a:lnTo>
                  <a:pt x="10690" y="20324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49"/>
          <p:cNvSpPr/>
          <p:nvPr/>
        </p:nvSpPr>
        <p:spPr>
          <a:xfrm>
            <a:off x="3835223" y="3445179"/>
            <a:ext cx="841968" cy="1698300"/>
          </a:xfrm>
          <a:custGeom>
            <a:rect b="b" l="l" r="r" t="t"/>
            <a:pathLst>
              <a:path extrusionOk="0" h="21600" w="21600">
                <a:moveTo>
                  <a:pt x="13915" y="21600"/>
                </a:moveTo>
                <a:lnTo>
                  <a:pt x="21600" y="0"/>
                </a:lnTo>
                <a:lnTo>
                  <a:pt x="6732" y="26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49"/>
          <p:cNvSpPr/>
          <p:nvPr/>
        </p:nvSpPr>
        <p:spPr>
          <a:xfrm>
            <a:off x="2770334" y="3039892"/>
            <a:ext cx="1906902" cy="936306"/>
          </a:xfrm>
          <a:custGeom>
            <a:rect b="b" l="l" r="r" t="t"/>
            <a:pathLst>
              <a:path extrusionOk="0" h="21600" w="21600">
                <a:moveTo>
                  <a:pt x="21600" y="9350"/>
                </a:moveTo>
                <a:lnTo>
                  <a:pt x="5076" y="21600"/>
                </a:lnTo>
                <a:lnTo>
                  <a:pt x="0" y="12250"/>
                </a:lnTo>
                <a:lnTo>
                  <a:pt x="165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b="1" i="0" sz="32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b="1" i="0" sz="32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b="1" i="0" sz="32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b="1" i="0" sz="32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b="1" i="0" sz="32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b="1" i="0" sz="32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b="1" i="0" sz="32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b="1" i="0" sz="32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b="1" i="0" sz="32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626700" y="1430148"/>
            <a:ext cx="52761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Kulim Park"/>
              <a:buChar char="▸"/>
              <a:defRPr b="0" i="0" sz="24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Kulim Park"/>
              <a:buChar char="▹"/>
              <a:defRPr b="0" i="0" sz="24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Kulim Park"/>
              <a:buChar char="■"/>
              <a:defRPr b="0" i="0" sz="24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ulim Park"/>
              <a:buChar char="●"/>
              <a:defRPr b="0" i="0" sz="24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ulim Park"/>
              <a:buChar char="○"/>
              <a:defRPr b="0" i="0" sz="24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ulim Park"/>
              <a:buChar char="■"/>
              <a:defRPr b="0" i="0" sz="24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ulim Park"/>
              <a:buChar char="●"/>
              <a:defRPr b="0" i="0" sz="24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ulim Park"/>
              <a:buChar char="○"/>
              <a:defRPr b="0" i="0" sz="24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Kulim Park"/>
              <a:buChar char="■"/>
              <a:defRPr b="0" i="0" sz="24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1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40.png"/><Relationship Id="rId5" Type="http://schemas.openxmlformats.org/officeDocument/2006/relationships/image" Target="../media/image4.png"/><Relationship Id="rId6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jpg"/><Relationship Id="rId4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hyperlink" Target="mailto:pablotcampos25@gmail.com" TargetMode="External"/><Relationship Id="rId6" Type="http://schemas.openxmlformats.org/officeDocument/2006/relationships/image" Target="../media/image35.png"/><Relationship Id="rId7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abs/1512.03385" TargetMode="External"/><Relationship Id="rId10" Type="http://schemas.openxmlformats.org/officeDocument/2006/relationships/hyperlink" Target="https://arxiv.org/abs/1512.03385?context=cs" TargetMode="External"/><Relationship Id="rId13" Type="http://schemas.openxmlformats.org/officeDocument/2006/relationships/hyperlink" Target="https://ieeexplore.ieee.org/document/5206848" TargetMode="External"/><Relationship Id="rId12" Type="http://schemas.openxmlformats.org/officeDocument/2006/relationships/hyperlink" Target="https://ieeexplore.ieee.org/document/5206848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vision.fe.uni-lj.si/cvww2016/proceedings/papers/21.pdf" TargetMode="External"/><Relationship Id="rId4" Type="http://schemas.openxmlformats.org/officeDocument/2006/relationships/hyperlink" Target="https://web.stanford.edu/class/ee368/Project_Spring_1415/Reports/Danner_Kafafy.pdf" TargetMode="External"/><Relationship Id="rId9" Type="http://schemas.openxmlformats.org/officeDocument/2006/relationships/hyperlink" Target="https://arxiv.org/abs/1512.03385?context=cs" TargetMode="External"/><Relationship Id="rId15" Type="http://schemas.openxmlformats.org/officeDocument/2006/relationships/image" Target="../media/image4.png"/><Relationship Id="rId14" Type="http://schemas.openxmlformats.org/officeDocument/2006/relationships/hyperlink" Target="https://ieeexplore.ieee.org/document/5206848" TargetMode="External"/><Relationship Id="rId5" Type="http://schemas.openxmlformats.org/officeDocument/2006/relationships/hyperlink" Target="https://web.stanford.edu/class/cs231a/prev_projects_2016/CS_231A_Final_Report.pdf" TargetMode="External"/><Relationship Id="rId6" Type="http://schemas.openxmlformats.org/officeDocument/2006/relationships/hyperlink" Target="https://zenodo.org/record/6656212" TargetMode="External"/><Relationship Id="rId7" Type="http://schemas.openxmlformats.org/officeDocument/2006/relationships/hyperlink" Target="https://doi.org/10.5281/zenodo.6656212" TargetMode="External"/><Relationship Id="rId8" Type="http://schemas.openxmlformats.org/officeDocument/2006/relationships/hyperlink" Target="https://arxiv.org/abs/1512.03385?context=c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>
            <p:ph type="ctrTitle"/>
          </p:nvPr>
        </p:nvSpPr>
        <p:spPr>
          <a:xfrm>
            <a:off x="4714025" y="343000"/>
            <a:ext cx="47277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5000"/>
              <a:t>Chess piece location and identification using Machine Learning</a:t>
            </a:r>
            <a:endParaRPr sz="5000"/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3">
            <a:alphaModFix/>
          </a:blip>
          <a:srcRect b="0" l="43390" r="3499" t="0"/>
          <a:stretch/>
        </p:blipFill>
        <p:spPr>
          <a:xfrm>
            <a:off x="0" y="0"/>
            <a:ext cx="4097520" cy="5143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0218" y="21600"/>
                </a:lnTo>
                <a:lnTo>
                  <a:pt x="21600" y="15354"/>
                </a:lnTo>
                <a:lnTo>
                  <a:pt x="16966" y="16698"/>
                </a:lnTo>
                <a:lnTo>
                  <a:pt x="14603" y="14996"/>
                </a:lnTo>
                <a:lnTo>
                  <a:pt x="14607" y="14994"/>
                </a:lnTo>
                <a:lnTo>
                  <a:pt x="17925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6" name="Google Shape;106;p1"/>
          <p:cNvSpPr txBox="1"/>
          <p:nvPr/>
        </p:nvSpPr>
        <p:spPr>
          <a:xfrm>
            <a:off x="4714025" y="3850500"/>
            <a:ext cx="4437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rPr>
              <a:t>Work by: 		Pablo Tomás Campos</a:t>
            </a:r>
            <a:endParaRPr b="1" sz="2000">
              <a:solidFill>
                <a:schemeClr val="accent3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rPr>
              <a:t>Supervised by: 	Antonio Berlanga</a:t>
            </a:r>
            <a:endParaRPr sz="2000">
              <a:latin typeface="Kulim Park"/>
              <a:ea typeface="Kulim Park"/>
              <a:cs typeface="Kulim Park"/>
              <a:sym typeface="Kulim Park"/>
            </a:endParaRPr>
          </a:p>
        </p:txBody>
      </p:sp>
      <p:pic>
        <p:nvPicPr>
          <p:cNvPr id="107" name="Google Shape;107;p1"/>
          <p:cNvPicPr preferRelativeResize="0"/>
          <p:nvPr/>
        </p:nvPicPr>
        <p:blipFill rotWithShape="1">
          <a:blip r:embed="rId4">
            <a:alphaModFix/>
          </a:blip>
          <a:srcRect b="0" l="0" r="2257" t="0"/>
          <a:stretch/>
        </p:blipFill>
        <p:spPr>
          <a:xfrm>
            <a:off x="4374188" y="4650900"/>
            <a:ext cx="4777077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b09ba249d_0_30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g13b09ba249d_0_308"/>
          <p:cNvPicPr preferRelativeResize="0"/>
          <p:nvPr/>
        </p:nvPicPr>
        <p:blipFill rotWithShape="1">
          <a:blip r:embed="rId3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3b09ba249d_0_308"/>
          <p:cNvSpPr txBox="1"/>
          <p:nvPr>
            <p:ph type="title"/>
          </p:nvPr>
        </p:nvSpPr>
        <p:spPr>
          <a:xfrm>
            <a:off x="626700" y="445900"/>
            <a:ext cx="7261800" cy="79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1: </a:t>
            </a:r>
            <a:r>
              <a:rPr lang="en"/>
              <a:t>Perform inference on chess sets not seeing during training: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3b09ba249d_0_308"/>
          <p:cNvSpPr txBox="1"/>
          <p:nvPr>
            <p:ph idx="2" type="body"/>
          </p:nvPr>
        </p:nvSpPr>
        <p:spPr>
          <a:xfrm>
            <a:off x="626700" y="1430150"/>
            <a:ext cx="8326500" cy="11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b="1" lang="en" sz="2400"/>
              <a:t>3 Different training chess sets.</a:t>
            </a:r>
            <a:endParaRPr b="1" sz="2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b="1" lang="en" sz="2400"/>
              <a:t>1 Independent validation chess set.</a:t>
            </a:r>
            <a:endParaRPr b="1" sz="2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b="1" lang="en" sz="2400"/>
              <a:t>3.2k images in total [4].</a:t>
            </a:r>
            <a:endParaRPr b="1"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193" name="Google Shape;193;g13b09ba249d_0_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00" y="3195900"/>
            <a:ext cx="1457846" cy="14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3b09ba249d_0_308"/>
          <p:cNvSpPr txBox="1"/>
          <p:nvPr/>
        </p:nvSpPr>
        <p:spPr>
          <a:xfrm>
            <a:off x="479463" y="2795700"/>
            <a:ext cx="17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Training set 1</a:t>
            </a:r>
            <a:endParaRPr sz="2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pic>
        <p:nvPicPr>
          <p:cNvPr id="195" name="Google Shape;195;g13b09ba249d_0_3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8900" y="3195897"/>
            <a:ext cx="1457850" cy="147775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3b09ba249d_0_308"/>
          <p:cNvSpPr txBox="1"/>
          <p:nvPr/>
        </p:nvSpPr>
        <p:spPr>
          <a:xfrm>
            <a:off x="2400575" y="2795700"/>
            <a:ext cx="17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Training set 2</a:t>
            </a:r>
            <a:endParaRPr sz="2000">
              <a:solidFill>
                <a:schemeClr val="lt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pic>
        <p:nvPicPr>
          <p:cNvPr id="197" name="Google Shape;197;g13b09ba249d_0_3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7798" y="3195902"/>
            <a:ext cx="1457850" cy="14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3b09ba249d_0_308"/>
          <p:cNvSpPr txBox="1"/>
          <p:nvPr/>
        </p:nvSpPr>
        <p:spPr>
          <a:xfrm>
            <a:off x="4321663" y="2795700"/>
            <a:ext cx="17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Training set 3</a:t>
            </a:r>
            <a:endParaRPr sz="2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pic>
        <p:nvPicPr>
          <p:cNvPr id="199" name="Google Shape;199;g13b09ba249d_0_3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0000" y="3195897"/>
            <a:ext cx="1457850" cy="147775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3b09ba249d_0_308"/>
          <p:cNvSpPr txBox="1"/>
          <p:nvPr/>
        </p:nvSpPr>
        <p:spPr>
          <a:xfrm>
            <a:off x="6178425" y="2795700"/>
            <a:ext cx="18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Validation set</a:t>
            </a:r>
            <a:endParaRPr sz="2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b09ba249d_0_35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g13b09ba249d_0_350"/>
          <p:cNvPicPr preferRelativeResize="0"/>
          <p:nvPr/>
        </p:nvPicPr>
        <p:blipFill rotWithShape="1">
          <a:blip r:embed="rId3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3b09ba249d_0_350"/>
          <p:cNvSpPr txBox="1"/>
          <p:nvPr>
            <p:ph type="title"/>
          </p:nvPr>
        </p:nvSpPr>
        <p:spPr>
          <a:xfrm>
            <a:off x="626700" y="445900"/>
            <a:ext cx="7261800" cy="79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2: </a:t>
            </a:r>
            <a:r>
              <a:rPr lang="en"/>
              <a:t>Compare a color agnostic model: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3b09ba249d_0_350"/>
          <p:cNvSpPr txBox="1"/>
          <p:nvPr>
            <p:ph idx="2" type="body"/>
          </p:nvPr>
        </p:nvSpPr>
        <p:spPr>
          <a:xfrm>
            <a:off x="626700" y="1430150"/>
            <a:ext cx="8326500" cy="11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b="1" lang="en" sz="2400"/>
              <a:t>13 labels model: detects both piece type and color.</a:t>
            </a:r>
            <a:endParaRPr b="1" sz="2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b="1" lang="en" sz="2400"/>
              <a:t>7 labels model: only detects piece type.</a:t>
            </a:r>
            <a:endParaRPr b="1" sz="2400"/>
          </a:p>
        </p:txBody>
      </p:sp>
      <p:pic>
        <p:nvPicPr>
          <p:cNvPr id="209" name="Google Shape;209;g13b09ba249d_0_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9100" y="2701225"/>
            <a:ext cx="1896975" cy="19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3b09ba249d_0_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162" y="2701225"/>
            <a:ext cx="1896975" cy="192291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3b09ba249d_0_350"/>
          <p:cNvSpPr txBox="1"/>
          <p:nvPr/>
        </p:nvSpPr>
        <p:spPr>
          <a:xfrm>
            <a:off x="626704" y="2208625"/>
            <a:ext cx="254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1</a:t>
            </a:r>
            <a:r>
              <a:rPr lang="en" sz="2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3 labels model</a:t>
            </a:r>
            <a:endParaRPr sz="2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12" name="Google Shape;212;g13b09ba249d_0_350"/>
          <p:cNvSpPr txBox="1"/>
          <p:nvPr/>
        </p:nvSpPr>
        <p:spPr>
          <a:xfrm>
            <a:off x="2983629" y="2208613"/>
            <a:ext cx="254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7 labels model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09ba249d_0_37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g13b09ba249d_0_370"/>
          <p:cNvPicPr preferRelativeResize="0"/>
          <p:nvPr/>
        </p:nvPicPr>
        <p:blipFill rotWithShape="1">
          <a:blip r:embed="rId3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3b09ba249d_0_370"/>
          <p:cNvSpPr txBox="1"/>
          <p:nvPr>
            <p:ph type="title"/>
          </p:nvPr>
        </p:nvSpPr>
        <p:spPr>
          <a:xfrm>
            <a:off x="626700" y="445900"/>
            <a:ext cx="7261800" cy="79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2: Compare a color agnostic model: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3b09ba249d_0_370"/>
          <p:cNvSpPr txBox="1"/>
          <p:nvPr>
            <p:ph idx="2" type="body"/>
          </p:nvPr>
        </p:nvSpPr>
        <p:spPr>
          <a:xfrm>
            <a:off x="626700" y="1430150"/>
            <a:ext cx="7900500" cy="11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b="1" lang="en" sz="2400"/>
              <a:t>Color will be inferred via k-means. </a:t>
            </a:r>
            <a:endParaRPr b="1" sz="2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b="1" lang="en" sz="2400"/>
              <a:t>Apply a mask to all the squares where the 7 label model finds a piece and runs a k-means on the mean pixel value.</a:t>
            </a:r>
            <a:endParaRPr b="1" sz="2400"/>
          </a:p>
        </p:txBody>
      </p:sp>
      <p:sp>
        <p:nvSpPr>
          <p:cNvPr id="221" name="Google Shape;221;g13b09ba249d_0_370"/>
          <p:cNvSpPr txBox="1"/>
          <p:nvPr/>
        </p:nvSpPr>
        <p:spPr>
          <a:xfrm>
            <a:off x="2678564" y="2607950"/>
            <a:ext cx="189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Piece mask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22" name="Google Shape;222;g13b09ba249d_0_370"/>
          <p:cNvSpPr txBox="1"/>
          <p:nvPr/>
        </p:nvSpPr>
        <p:spPr>
          <a:xfrm>
            <a:off x="4538775" y="2607938"/>
            <a:ext cx="20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Unmasked piece</a:t>
            </a:r>
            <a:endParaRPr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pic>
        <p:nvPicPr>
          <p:cNvPr id="223" name="Google Shape;223;g13b09ba249d_0_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5677" y="3100524"/>
            <a:ext cx="1622675" cy="157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3b09ba249d_0_3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4526" y="3100536"/>
            <a:ext cx="1622675" cy="157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3b09ba249d_0_3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3001" y="3100549"/>
            <a:ext cx="1622681" cy="15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3b09ba249d_0_370"/>
          <p:cNvSpPr txBox="1"/>
          <p:nvPr/>
        </p:nvSpPr>
        <p:spPr>
          <a:xfrm>
            <a:off x="6690300" y="2607938"/>
            <a:ext cx="20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Masked piece</a:t>
            </a:r>
            <a:endParaRPr sz="20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b09ba249d_0_40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g13b09ba249d_0_403"/>
          <p:cNvPicPr preferRelativeResize="0"/>
          <p:nvPr/>
        </p:nvPicPr>
        <p:blipFill rotWithShape="1">
          <a:blip r:embed="rId3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3b09ba249d_0_403"/>
          <p:cNvSpPr txBox="1"/>
          <p:nvPr>
            <p:ph type="title"/>
          </p:nvPr>
        </p:nvSpPr>
        <p:spPr>
          <a:xfrm>
            <a:off x="626700" y="445900"/>
            <a:ext cx="8114700" cy="79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3: Recreate a chess board position from a bird’s eyes image in digital format.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g13b09ba249d_0_4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50" y="2087587"/>
            <a:ext cx="1732975" cy="17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3b09ba249d_0_403"/>
          <p:cNvSpPr/>
          <p:nvPr/>
        </p:nvSpPr>
        <p:spPr>
          <a:xfrm>
            <a:off x="1984499" y="2644838"/>
            <a:ext cx="5487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g13b09ba249d_0_403"/>
          <p:cNvPicPr preferRelativeResize="0"/>
          <p:nvPr/>
        </p:nvPicPr>
        <p:blipFill rotWithShape="1">
          <a:blip r:embed="rId4">
            <a:alphaModFix/>
          </a:blip>
          <a:srcRect b="37228" l="62633" r="25772" t="48722"/>
          <a:stretch/>
        </p:blipFill>
        <p:spPr>
          <a:xfrm>
            <a:off x="3507151" y="3009538"/>
            <a:ext cx="548699" cy="658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3b09ba249d_0_403"/>
          <p:cNvPicPr preferRelativeResize="0"/>
          <p:nvPr/>
        </p:nvPicPr>
        <p:blipFill rotWithShape="1">
          <a:blip r:embed="rId4">
            <a:alphaModFix/>
          </a:blip>
          <a:srcRect b="74710" l="62632" r="25773" t="12228"/>
          <a:stretch/>
        </p:blipFill>
        <p:spPr>
          <a:xfrm>
            <a:off x="2634363" y="2820400"/>
            <a:ext cx="548699" cy="612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3b09ba249d_0_403"/>
          <p:cNvPicPr preferRelativeResize="0"/>
          <p:nvPr/>
        </p:nvPicPr>
        <p:blipFill rotWithShape="1">
          <a:blip r:embed="rId4">
            <a:alphaModFix/>
          </a:blip>
          <a:srcRect b="87340" l="63166" r="25772" t="0"/>
          <a:stretch/>
        </p:blipFill>
        <p:spPr>
          <a:xfrm>
            <a:off x="3273126" y="2527500"/>
            <a:ext cx="548699" cy="621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3b09ba249d_0_403"/>
          <p:cNvPicPr preferRelativeResize="0"/>
          <p:nvPr/>
        </p:nvPicPr>
        <p:blipFill rotWithShape="1">
          <a:blip r:embed="rId4">
            <a:alphaModFix/>
          </a:blip>
          <a:srcRect b="50361" l="62632" r="25773" t="36057"/>
          <a:stretch/>
        </p:blipFill>
        <p:spPr>
          <a:xfrm>
            <a:off x="2724425" y="2223362"/>
            <a:ext cx="548699" cy="63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3b09ba249d_0_403"/>
          <p:cNvPicPr preferRelativeResize="0"/>
          <p:nvPr/>
        </p:nvPicPr>
        <p:blipFill rotWithShape="1">
          <a:blip r:embed="rId4">
            <a:alphaModFix/>
          </a:blip>
          <a:srcRect b="62988" l="62633" r="25772" t="23951"/>
          <a:stretch/>
        </p:blipFill>
        <p:spPr>
          <a:xfrm>
            <a:off x="2876325" y="3032725"/>
            <a:ext cx="548699" cy="61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3b09ba249d_0_403"/>
          <p:cNvSpPr/>
          <p:nvPr/>
        </p:nvSpPr>
        <p:spPr>
          <a:xfrm>
            <a:off x="4179087" y="2644838"/>
            <a:ext cx="5487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3b09ba249d_0_403"/>
          <p:cNvSpPr/>
          <p:nvPr/>
        </p:nvSpPr>
        <p:spPr>
          <a:xfrm>
            <a:off x="4851000" y="2577838"/>
            <a:ext cx="1631400" cy="621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13 Labels model</a:t>
            </a:r>
            <a:endParaRPr b="1"/>
          </a:p>
        </p:txBody>
      </p:sp>
      <p:pic>
        <p:nvPicPr>
          <p:cNvPr id="243" name="Google Shape;243;g13b09ba249d_0_4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7550" y="2112338"/>
            <a:ext cx="1716125" cy="17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3b09ba249d_0_403"/>
          <p:cNvSpPr/>
          <p:nvPr/>
        </p:nvSpPr>
        <p:spPr>
          <a:xfrm>
            <a:off x="6605624" y="2642488"/>
            <a:ext cx="5487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13a43d538b6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550" y="2112338"/>
            <a:ext cx="1716125" cy="17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13a43d538b6_0_5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g13a43d538b6_0_50"/>
          <p:cNvPicPr preferRelativeResize="0"/>
          <p:nvPr/>
        </p:nvPicPr>
        <p:blipFill rotWithShape="1">
          <a:blip r:embed="rId4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3a43d538b6_0_50"/>
          <p:cNvSpPr txBox="1"/>
          <p:nvPr>
            <p:ph type="title"/>
          </p:nvPr>
        </p:nvSpPr>
        <p:spPr>
          <a:xfrm>
            <a:off x="626700" y="445900"/>
            <a:ext cx="8114700" cy="79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3: Recreate a chess board position from a bird’s eyes image in digital format.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g13a43d538b6_0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350" y="2087587"/>
            <a:ext cx="1732975" cy="17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3a43d538b6_0_50"/>
          <p:cNvSpPr/>
          <p:nvPr/>
        </p:nvSpPr>
        <p:spPr>
          <a:xfrm>
            <a:off x="1984499" y="2644838"/>
            <a:ext cx="5487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g13a43d538b6_0_50"/>
          <p:cNvPicPr preferRelativeResize="0"/>
          <p:nvPr/>
        </p:nvPicPr>
        <p:blipFill rotWithShape="1">
          <a:blip r:embed="rId5">
            <a:alphaModFix/>
          </a:blip>
          <a:srcRect b="37228" l="62633" r="25772" t="48722"/>
          <a:stretch/>
        </p:blipFill>
        <p:spPr>
          <a:xfrm>
            <a:off x="3507151" y="3009538"/>
            <a:ext cx="548699" cy="658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3a43d538b6_0_50"/>
          <p:cNvPicPr preferRelativeResize="0"/>
          <p:nvPr/>
        </p:nvPicPr>
        <p:blipFill rotWithShape="1">
          <a:blip r:embed="rId5">
            <a:alphaModFix/>
          </a:blip>
          <a:srcRect b="74710" l="62632" r="25773" t="12228"/>
          <a:stretch/>
        </p:blipFill>
        <p:spPr>
          <a:xfrm>
            <a:off x="2634363" y="2820400"/>
            <a:ext cx="548699" cy="612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3a43d538b6_0_50"/>
          <p:cNvPicPr preferRelativeResize="0"/>
          <p:nvPr/>
        </p:nvPicPr>
        <p:blipFill rotWithShape="1">
          <a:blip r:embed="rId5">
            <a:alphaModFix/>
          </a:blip>
          <a:srcRect b="87340" l="63166" r="25772" t="0"/>
          <a:stretch/>
        </p:blipFill>
        <p:spPr>
          <a:xfrm>
            <a:off x="3273126" y="2527500"/>
            <a:ext cx="548699" cy="621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3a43d538b6_0_50"/>
          <p:cNvPicPr preferRelativeResize="0"/>
          <p:nvPr/>
        </p:nvPicPr>
        <p:blipFill rotWithShape="1">
          <a:blip r:embed="rId5">
            <a:alphaModFix/>
          </a:blip>
          <a:srcRect b="50361" l="62632" r="25773" t="36057"/>
          <a:stretch/>
        </p:blipFill>
        <p:spPr>
          <a:xfrm>
            <a:off x="2724425" y="2223362"/>
            <a:ext cx="548699" cy="63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3a43d538b6_0_50"/>
          <p:cNvPicPr preferRelativeResize="0"/>
          <p:nvPr/>
        </p:nvPicPr>
        <p:blipFill rotWithShape="1">
          <a:blip r:embed="rId5">
            <a:alphaModFix/>
          </a:blip>
          <a:srcRect b="62988" l="62633" r="25772" t="23951"/>
          <a:stretch/>
        </p:blipFill>
        <p:spPr>
          <a:xfrm>
            <a:off x="2876325" y="3032725"/>
            <a:ext cx="548699" cy="61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3a43d538b6_0_50"/>
          <p:cNvSpPr/>
          <p:nvPr/>
        </p:nvSpPr>
        <p:spPr>
          <a:xfrm>
            <a:off x="4179087" y="2644838"/>
            <a:ext cx="5487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13a43d538b6_0_50"/>
          <p:cNvSpPr/>
          <p:nvPr/>
        </p:nvSpPr>
        <p:spPr>
          <a:xfrm>
            <a:off x="4851000" y="2577838"/>
            <a:ext cx="1631400" cy="621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</a:t>
            </a:r>
            <a:r>
              <a:rPr b="1" lang="en"/>
              <a:t> Labels model</a:t>
            </a:r>
            <a:endParaRPr b="1"/>
          </a:p>
        </p:txBody>
      </p:sp>
      <p:sp>
        <p:nvSpPr>
          <p:cNvPr id="262" name="Google Shape;262;g13a43d538b6_0_50"/>
          <p:cNvSpPr/>
          <p:nvPr/>
        </p:nvSpPr>
        <p:spPr>
          <a:xfrm>
            <a:off x="6605624" y="2642488"/>
            <a:ext cx="5487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13a43d538b6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625" y="2075213"/>
            <a:ext cx="1716125" cy="17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3a43d538b6_0_6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g13a43d538b6_0_68"/>
          <p:cNvPicPr preferRelativeResize="0"/>
          <p:nvPr/>
        </p:nvPicPr>
        <p:blipFill rotWithShape="1">
          <a:blip r:embed="rId4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3a43d538b6_0_68"/>
          <p:cNvSpPr txBox="1"/>
          <p:nvPr>
            <p:ph type="title"/>
          </p:nvPr>
        </p:nvSpPr>
        <p:spPr>
          <a:xfrm>
            <a:off x="626700" y="445900"/>
            <a:ext cx="8114700" cy="79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3: Recreate a chess board position from a bird’s eyes image in digital format.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13a43d538b6_0_68"/>
          <p:cNvSpPr/>
          <p:nvPr/>
        </p:nvSpPr>
        <p:spPr>
          <a:xfrm>
            <a:off x="3809900" y="2543075"/>
            <a:ext cx="1631400" cy="621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Color Identification</a:t>
            </a:r>
            <a:endParaRPr b="1"/>
          </a:p>
        </p:txBody>
      </p:sp>
      <p:sp>
        <p:nvSpPr>
          <p:cNvPr id="272" name="Google Shape;272;g13a43d538b6_0_68"/>
          <p:cNvSpPr/>
          <p:nvPr/>
        </p:nvSpPr>
        <p:spPr>
          <a:xfrm>
            <a:off x="626699" y="2605363"/>
            <a:ext cx="5487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3a43d538b6_0_68"/>
          <p:cNvSpPr/>
          <p:nvPr/>
        </p:nvSpPr>
        <p:spPr>
          <a:xfrm>
            <a:off x="3137974" y="2607713"/>
            <a:ext cx="5487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g13a43d538b6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6450" y="2043050"/>
            <a:ext cx="1716125" cy="17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3a43d538b6_0_68"/>
          <p:cNvSpPr/>
          <p:nvPr/>
        </p:nvSpPr>
        <p:spPr>
          <a:xfrm>
            <a:off x="5564524" y="2605363"/>
            <a:ext cx="5487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9f7b01240_0_9"/>
          <p:cNvSpPr/>
          <p:nvPr/>
        </p:nvSpPr>
        <p:spPr>
          <a:xfrm>
            <a:off x="702898" y="735575"/>
            <a:ext cx="2495812" cy="45711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B6AB1">
                    <a:alpha val="47450"/>
                  </a:srgbClr>
                </a:solidFill>
                <a:latin typeface="Kulim Park"/>
              </a:rPr>
              <a:t>4</a:t>
            </a:r>
          </a:p>
        </p:txBody>
      </p:sp>
      <p:sp>
        <p:nvSpPr>
          <p:cNvPr id="281" name="Google Shape;281;g139f7b01240_0_9"/>
          <p:cNvSpPr txBox="1"/>
          <p:nvPr>
            <p:ph type="ctrTitle"/>
          </p:nvPr>
        </p:nvSpPr>
        <p:spPr>
          <a:xfrm>
            <a:off x="702900" y="3004250"/>
            <a:ext cx="50262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Methodologies</a:t>
            </a:r>
            <a:endParaRPr/>
          </a:p>
        </p:txBody>
      </p:sp>
      <p:sp>
        <p:nvSpPr>
          <p:cNvPr id="282" name="Google Shape;282;g139f7b01240_0_9"/>
          <p:cNvSpPr txBox="1"/>
          <p:nvPr>
            <p:ph idx="1" type="subTitle"/>
          </p:nvPr>
        </p:nvSpPr>
        <p:spPr>
          <a:xfrm>
            <a:off x="702900" y="4075901"/>
            <a:ext cx="5026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"/>
              <a:t>Technologies and procedures used</a:t>
            </a:r>
            <a:endParaRPr/>
          </a:p>
        </p:txBody>
      </p:sp>
      <p:pic>
        <p:nvPicPr>
          <p:cNvPr id="283" name="Google Shape;283;g139f7b01240_0_9"/>
          <p:cNvPicPr preferRelativeResize="0"/>
          <p:nvPr/>
        </p:nvPicPr>
        <p:blipFill rotWithShape="1">
          <a:blip r:embed="rId3">
            <a:alphaModFix/>
          </a:blip>
          <a:srcRect b="0" l="1837" r="35654" t="0"/>
          <a:stretch/>
        </p:blipFill>
        <p:spPr>
          <a:xfrm>
            <a:off x="6998515" y="0"/>
            <a:ext cx="2145474" cy="5143500"/>
          </a:xfrm>
          <a:custGeom>
            <a:rect b="b" l="l" r="r" t="t"/>
            <a:pathLst>
              <a:path extrusionOk="0" h="21600" w="21600">
                <a:moveTo>
                  <a:pt x="5963" y="0"/>
                </a:moveTo>
                <a:lnTo>
                  <a:pt x="0" y="14108"/>
                </a:lnTo>
                <a:lnTo>
                  <a:pt x="8840" y="12766"/>
                </a:lnTo>
                <a:lnTo>
                  <a:pt x="13359" y="14468"/>
                </a:lnTo>
                <a:lnTo>
                  <a:pt x="1034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5963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9f7b01240_0_52"/>
          <p:cNvSpPr txBox="1"/>
          <p:nvPr>
            <p:ph type="title"/>
          </p:nvPr>
        </p:nvSpPr>
        <p:spPr>
          <a:xfrm>
            <a:off x="626700" y="836000"/>
            <a:ext cx="6236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Networks: Convolutions</a:t>
            </a:r>
            <a:endParaRPr/>
          </a:p>
        </p:txBody>
      </p:sp>
      <p:sp>
        <p:nvSpPr>
          <p:cNvPr id="289" name="Google Shape;289;g139f7b01240_0_5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g139f7b01240_0_52"/>
          <p:cNvPicPr preferRelativeResize="0"/>
          <p:nvPr/>
        </p:nvPicPr>
        <p:blipFill rotWithShape="1">
          <a:blip r:embed="rId3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39f7b01240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00" y="1384700"/>
            <a:ext cx="4254240" cy="308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a43d538b6_0_10"/>
          <p:cNvSpPr txBox="1"/>
          <p:nvPr>
            <p:ph type="title"/>
          </p:nvPr>
        </p:nvSpPr>
        <p:spPr>
          <a:xfrm>
            <a:off x="626700" y="836000"/>
            <a:ext cx="62367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Networks: Pooling</a:t>
            </a:r>
            <a:endParaRPr/>
          </a:p>
        </p:txBody>
      </p:sp>
      <p:sp>
        <p:nvSpPr>
          <p:cNvPr id="297" name="Google Shape;297;g13a43d538b6_0_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8" name="Google Shape;298;g13a43d538b6_0_10"/>
          <p:cNvPicPr preferRelativeResize="0"/>
          <p:nvPr/>
        </p:nvPicPr>
        <p:blipFill rotWithShape="1">
          <a:blip r:embed="rId3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13a43d538b6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00" y="1665587"/>
            <a:ext cx="5744317" cy="2556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a43d538b6_0_0"/>
          <p:cNvSpPr txBox="1"/>
          <p:nvPr>
            <p:ph type="title"/>
          </p:nvPr>
        </p:nvSpPr>
        <p:spPr>
          <a:xfrm>
            <a:off x="626700" y="836000"/>
            <a:ext cx="6216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</a:t>
            </a:r>
            <a:endParaRPr/>
          </a:p>
        </p:txBody>
      </p:sp>
      <p:sp>
        <p:nvSpPr>
          <p:cNvPr id="305" name="Google Shape;305;g13a43d538b6_0_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g13a43d538b6_0_0"/>
          <p:cNvPicPr preferRelativeResize="0"/>
          <p:nvPr/>
        </p:nvPicPr>
        <p:blipFill rotWithShape="1">
          <a:blip r:embed="rId3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3a43d538b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00" y="1761975"/>
            <a:ext cx="6831375" cy="24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a75882bbf_0_81"/>
          <p:cNvSpPr/>
          <p:nvPr/>
        </p:nvSpPr>
        <p:spPr>
          <a:xfrm>
            <a:off x="702898" y="735575"/>
            <a:ext cx="1750500" cy="44079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B6AB1">
                    <a:alpha val="47450"/>
                  </a:srgbClr>
                </a:solidFill>
                <a:latin typeface="Kulim Park"/>
              </a:rPr>
              <a:t>1</a:t>
            </a:r>
          </a:p>
        </p:txBody>
      </p:sp>
      <p:sp>
        <p:nvSpPr>
          <p:cNvPr id="113" name="Google Shape;113;g13a75882bbf_0_81"/>
          <p:cNvSpPr txBox="1"/>
          <p:nvPr>
            <p:ph type="ctrTitle"/>
          </p:nvPr>
        </p:nvSpPr>
        <p:spPr>
          <a:xfrm>
            <a:off x="702900" y="3004250"/>
            <a:ext cx="50262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Motivation &amp; Goals</a:t>
            </a:r>
            <a:endParaRPr/>
          </a:p>
        </p:txBody>
      </p:sp>
      <p:sp>
        <p:nvSpPr>
          <p:cNvPr id="114" name="Google Shape;114;g13a75882bbf_0_81"/>
          <p:cNvSpPr txBox="1"/>
          <p:nvPr>
            <p:ph idx="1" type="subTitle"/>
          </p:nvPr>
        </p:nvSpPr>
        <p:spPr>
          <a:xfrm>
            <a:off x="702900" y="4075901"/>
            <a:ext cx="5026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"/>
              <a:t>Birth and objectives of the project</a:t>
            </a:r>
            <a:endParaRPr/>
          </a:p>
        </p:txBody>
      </p:sp>
      <p:pic>
        <p:nvPicPr>
          <p:cNvPr id="115" name="Google Shape;115;g13a75882bbf_0_81"/>
          <p:cNvPicPr preferRelativeResize="0"/>
          <p:nvPr/>
        </p:nvPicPr>
        <p:blipFill rotWithShape="1">
          <a:blip r:embed="rId3">
            <a:alphaModFix/>
          </a:blip>
          <a:srcRect b="0" l="1837" r="35654" t="0"/>
          <a:stretch/>
        </p:blipFill>
        <p:spPr>
          <a:xfrm>
            <a:off x="6998515" y="0"/>
            <a:ext cx="2145474" cy="5143500"/>
          </a:xfrm>
          <a:custGeom>
            <a:rect b="b" l="l" r="r" t="t"/>
            <a:pathLst>
              <a:path extrusionOk="0" h="21600" w="21600">
                <a:moveTo>
                  <a:pt x="5963" y="0"/>
                </a:moveTo>
                <a:lnTo>
                  <a:pt x="0" y="14108"/>
                </a:lnTo>
                <a:lnTo>
                  <a:pt x="8840" y="12766"/>
                </a:lnTo>
                <a:lnTo>
                  <a:pt x="13359" y="14468"/>
                </a:lnTo>
                <a:lnTo>
                  <a:pt x="1034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5963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9f7b01240_0_67"/>
          <p:cNvSpPr txBox="1"/>
          <p:nvPr>
            <p:ph type="title"/>
          </p:nvPr>
        </p:nvSpPr>
        <p:spPr>
          <a:xfrm>
            <a:off x="626700" y="836000"/>
            <a:ext cx="77778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 Neural Network: Resnet18 [5]</a:t>
            </a:r>
            <a:endParaRPr/>
          </a:p>
        </p:txBody>
      </p:sp>
      <p:sp>
        <p:nvSpPr>
          <p:cNvPr id="313" name="Google Shape;313;g139f7b01240_0_6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g139f7b01240_0_67"/>
          <p:cNvPicPr preferRelativeResize="0"/>
          <p:nvPr/>
        </p:nvPicPr>
        <p:blipFill rotWithShape="1">
          <a:blip r:embed="rId3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39f7b01240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03" y="1457323"/>
            <a:ext cx="5183693" cy="27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9f7b01240_0_75"/>
          <p:cNvSpPr txBox="1"/>
          <p:nvPr>
            <p:ph type="title"/>
          </p:nvPr>
        </p:nvSpPr>
        <p:spPr>
          <a:xfrm>
            <a:off x="626700" y="836000"/>
            <a:ext cx="6429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Learning: ImageNet [6]</a:t>
            </a:r>
            <a:endParaRPr/>
          </a:p>
        </p:txBody>
      </p:sp>
      <p:sp>
        <p:nvSpPr>
          <p:cNvPr id="321" name="Google Shape;321;g139f7b01240_0_7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g139f7b01240_0_75"/>
          <p:cNvPicPr preferRelativeResize="0"/>
          <p:nvPr/>
        </p:nvPicPr>
        <p:blipFill rotWithShape="1">
          <a:blip r:embed="rId3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139f7b01240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88" y="1384700"/>
            <a:ext cx="5515324" cy="30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bd74c3e18_0_0"/>
          <p:cNvSpPr txBox="1"/>
          <p:nvPr>
            <p:ph type="title"/>
          </p:nvPr>
        </p:nvSpPr>
        <p:spPr>
          <a:xfrm>
            <a:off x="626700" y="836000"/>
            <a:ext cx="7479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Learning: Learning Features</a:t>
            </a:r>
            <a:endParaRPr/>
          </a:p>
        </p:txBody>
      </p:sp>
      <p:sp>
        <p:nvSpPr>
          <p:cNvPr id="329" name="Google Shape;329;g13bd74c3e18_0_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g13bd74c3e18_0_0"/>
          <p:cNvPicPr preferRelativeResize="0"/>
          <p:nvPr/>
        </p:nvPicPr>
        <p:blipFill rotWithShape="1">
          <a:blip r:embed="rId3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3bd74c3e1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00" y="1384700"/>
            <a:ext cx="6346772" cy="30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bd74c3e18_0_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g13bd74c3e18_0_10"/>
          <p:cNvPicPr preferRelativeResize="0"/>
          <p:nvPr/>
        </p:nvPicPr>
        <p:blipFill rotWithShape="1">
          <a:blip r:embed="rId3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13bd74c3e18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00" y="1761975"/>
            <a:ext cx="6831375" cy="24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13bd74c3e18_0_10"/>
          <p:cNvSpPr txBox="1"/>
          <p:nvPr>
            <p:ph type="title"/>
          </p:nvPr>
        </p:nvSpPr>
        <p:spPr>
          <a:xfrm>
            <a:off x="626700" y="836000"/>
            <a:ext cx="6429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Learning: Fine Tuning</a:t>
            </a:r>
            <a:endParaRPr/>
          </a:p>
        </p:txBody>
      </p:sp>
      <p:sp>
        <p:nvSpPr>
          <p:cNvPr id="340" name="Google Shape;340;g13bd74c3e18_0_10"/>
          <p:cNvSpPr/>
          <p:nvPr/>
        </p:nvSpPr>
        <p:spPr>
          <a:xfrm>
            <a:off x="565050" y="1579275"/>
            <a:ext cx="5092800" cy="2714400"/>
          </a:xfrm>
          <a:prstGeom prst="frame">
            <a:avLst>
              <a:gd fmla="val 3955" name="adj1"/>
            </a:avLst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3bd74c3e18_0_10"/>
          <p:cNvSpPr/>
          <p:nvPr/>
        </p:nvSpPr>
        <p:spPr>
          <a:xfrm>
            <a:off x="5661150" y="1579275"/>
            <a:ext cx="1912200" cy="2714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g13bd74c3e18_0_10"/>
          <p:cNvPicPr preferRelativeResize="0"/>
          <p:nvPr/>
        </p:nvPicPr>
        <p:blipFill rotWithShape="1">
          <a:blip r:embed="rId4">
            <a:alphaModFix/>
          </a:blip>
          <a:srcRect b="0" l="72008" r="0" t="0"/>
          <a:stretch/>
        </p:blipFill>
        <p:spPr>
          <a:xfrm>
            <a:off x="5661159" y="1761975"/>
            <a:ext cx="1912200" cy="24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13bd74c3e18_0_10"/>
          <p:cNvSpPr txBox="1"/>
          <p:nvPr/>
        </p:nvSpPr>
        <p:spPr>
          <a:xfrm>
            <a:off x="5575650" y="1689525"/>
            <a:ext cx="208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Kulim Park"/>
                <a:ea typeface="Kulim Park"/>
                <a:cs typeface="Kulim Park"/>
                <a:sym typeface="Kulim Park"/>
              </a:rPr>
              <a:t>Randomly Initialized</a:t>
            </a:r>
            <a:endParaRPr sz="17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44" name="Google Shape;344;g13bd74c3e18_0_10"/>
          <p:cNvSpPr txBox="1"/>
          <p:nvPr/>
        </p:nvSpPr>
        <p:spPr>
          <a:xfrm>
            <a:off x="2591250" y="1689525"/>
            <a:ext cx="242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Kulim Park"/>
                <a:ea typeface="Kulim Park"/>
                <a:cs typeface="Kulim Park"/>
                <a:sym typeface="Kulim Park"/>
              </a:rPr>
              <a:t>Conserve the base</a:t>
            </a:r>
            <a:endParaRPr sz="1700"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9f7b01240_0_83"/>
          <p:cNvSpPr txBox="1"/>
          <p:nvPr>
            <p:ph type="title"/>
          </p:nvPr>
        </p:nvSpPr>
        <p:spPr>
          <a:xfrm>
            <a:off x="626700" y="836000"/>
            <a:ext cx="6429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 Overfitting: Early Stopping</a:t>
            </a:r>
            <a:endParaRPr/>
          </a:p>
        </p:txBody>
      </p:sp>
      <p:sp>
        <p:nvSpPr>
          <p:cNvPr id="350" name="Google Shape;350;g139f7b01240_0_8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Google Shape;351;g139f7b01240_0_83"/>
          <p:cNvPicPr preferRelativeResize="0"/>
          <p:nvPr/>
        </p:nvPicPr>
        <p:blipFill rotWithShape="1">
          <a:blip r:embed="rId3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39f7b01240_0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9100" y="1500288"/>
            <a:ext cx="6385362" cy="302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9f7b01240_0_16"/>
          <p:cNvSpPr/>
          <p:nvPr/>
        </p:nvSpPr>
        <p:spPr>
          <a:xfrm>
            <a:off x="702898" y="735575"/>
            <a:ext cx="2280064" cy="461689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B6AB1">
                    <a:alpha val="47450"/>
                  </a:srgbClr>
                </a:solidFill>
                <a:latin typeface="Kulim Park"/>
              </a:rPr>
              <a:t>5</a:t>
            </a:r>
          </a:p>
        </p:txBody>
      </p:sp>
      <p:sp>
        <p:nvSpPr>
          <p:cNvPr id="358" name="Google Shape;358;g139f7b01240_0_16"/>
          <p:cNvSpPr txBox="1"/>
          <p:nvPr>
            <p:ph type="ctrTitle"/>
          </p:nvPr>
        </p:nvSpPr>
        <p:spPr>
          <a:xfrm>
            <a:off x="702900" y="3004250"/>
            <a:ext cx="50262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Results &amp; Conclusion</a:t>
            </a:r>
            <a:endParaRPr/>
          </a:p>
        </p:txBody>
      </p:sp>
      <p:sp>
        <p:nvSpPr>
          <p:cNvPr id="359" name="Google Shape;359;g139f7b01240_0_16"/>
          <p:cNvSpPr txBox="1"/>
          <p:nvPr>
            <p:ph idx="1" type="subTitle"/>
          </p:nvPr>
        </p:nvSpPr>
        <p:spPr>
          <a:xfrm>
            <a:off x="702900" y="4075901"/>
            <a:ext cx="5026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60" name="Google Shape;360;g139f7b01240_0_16"/>
          <p:cNvPicPr preferRelativeResize="0"/>
          <p:nvPr/>
        </p:nvPicPr>
        <p:blipFill rotWithShape="1">
          <a:blip r:embed="rId3">
            <a:alphaModFix/>
          </a:blip>
          <a:srcRect b="0" l="1837" r="35654" t="0"/>
          <a:stretch/>
        </p:blipFill>
        <p:spPr>
          <a:xfrm>
            <a:off x="6998515" y="0"/>
            <a:ext cx="2145474" cy="5143500"/>
          </a:xfrm>
          <a:custGeom>
            <a:rect b="b" l="l" r="r" t="t"/>
            <a:pathLst>
              <a:path extrusionOk="0" h="21600" w="21600">
                <a:moveTo>
                  <a:pt x="5963" y="0"/>
                </a:moveTo>
                <a:lnTo>
                  <a:pt x="0" y="14108"/>
                </a:lnTo>
                <a:lnTo>
                  <a:pt x="8840" y="12766"/>
                </a:lnTo>
                <a:lnTo>
                  <a:pt x="13359" y="14468"/>
                </a:lnTo>
                <a:lnTo>
                  <a:pt x="1034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5963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b09ba249d_0_0"/>
          <p:cNvSpPr txBox="1"/>
          <p:nvPr>
            <p:ph type="title"/>
          </p:nvPr>
        </p:nvSpPr>
        <p:spPr>
          <a:xfrm>
            <a:off x="626700" y="836000"/>
            <a:ext cx="6429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 vs 7 Labels Approach</a:t>
            </a:r>
            <a:endParaRPr/>
          </a:p>
        </p:txBody>
      </p:sp>
      <p:sp>
        <p:nvSpPr>
          <p:cNvPr id="366" name="Google Shape;366;g13b09ba249d_0_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Google Shape;367;g13b09ba249d_0_0"/>
          <p:cNvPicPr preferRelativeResize="0"/>
          <p:nvPr/>
        </p:nvPicPr>
        <p:blipFill rotWithShape="1">
          <a:blip r:embed="rId3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3b09ba249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38" y="1506538"/>
            <a:ext cx="2873071" cy="21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13b09ba249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5453" y="1506538"/>
            <a:ext cx="2873075" cy="21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13b09ba249d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5787" y="1506538"/>
            <a:ext cx="2873075" cy="2130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b09ba249d_0_23"/>
          <p:cNvSpPr txBox="1"/>
          <p:nvPr>
            <p:ph type="title"/>
          </p:nvPr>
        </p:nvSpPr>
        <p:spPr>
          <a:xfrm>
            <a:off x="626700" y="836000"/>
            <a:ext cx="6429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Labels Color Identification </a:t>
            </a:r>
            <a:endParaRPr/>
          </a:p>
        </p:txBody>
      </p:sp>
      <p:sp>
        <p:nvSpPr>
          <p:cNvPr id="376" name="Google Shape;376;g13b09ba249d_0_2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7" name="Google Shape;377;g13b09ba249d_0_23"/>
          <p:cNvPicPr preferRelativeResize="0"/>
          <p:nvPr/>
        </p:nvPicPr>
        <p:blipFill rotWithShape="1">
          <a:blip r:embed="rId3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3b09ba249d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00" y="1444465"/>
            <a:ext cx="4178986" cy="29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b09ba249d_0_48"/>
          <p:cNvSpPr txBox="1"/>
          <p:nvPr>
            <p:ph type="title"/>
          </p:nvPr>
        </p:nvSpPr>
        <p:spPr>
          <a:xfrm>
            <a:off x="626700" y="836000"/>
            <a:ext cx="6429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Labels One vs All </a:t>
            </a:r>
            <a:endParaRPr/>
          </a:p>
        </p:txBody>
      </p:sp>
      <p:sp>
        <p:nvSpPr>
          <p:cNvPr id="384" name="Google Shape;384;g13b09ba249d_0_4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Google Shape;385;g13b09ba249d_0_48"/>
          <p:cNvPicPr preferRelativeResize="0"/>
          <p:nvPr/>
        </p:nvPicPr>
        <p:blipFill rotWithShape="1">
          <a:blip r:embed="rId3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3b09ba249d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63" y="1923488"/>
            <a:ext cx="9007675" cy="200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3b09ba249d_0_10"/>
          <p:cNvSpPr txBox="1"/>
          <p:nvPr>
            <p:ph type="title"/>
          </p:nvPr>
        </p:nvSpPr>
        <p:spPr>
          <a:xfrm>
            <a:off x="626700" y="836000"/>
            <a:ext cx="6429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Labels One vs All </a:t>
            </a:r>
            <a:endParaRPr/>
          </a:p>
        </p:txBody>
      </p:sp>
      <p:sp>
        <p:nvSpPr>
          <p:cNvPr id="392" name="Google Shape;392;g13b09ba249d_0_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3" name="Google Shape;393;g13b09ba249d_0_10"/>
          <p:cNvPicPr preferRelativeResize="0"/>
          <p:nvPr/>
        </p:nvPicPr>
        <p:blipFill rotWithShape="1">
          <a:blip r:embed="rId3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13b09ba249d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9972" y="1506538"/>
            <a:ext cx="2873100" cy="213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3b09ba249d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476" y="1506563"/>
            <a:ext cx="2925549" cy="21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13b09ba249d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5472" y="1506550"/>
            <a:ext cx="2873050" cy="213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9f7b01240_0_4"/>
          <p:cNvSpPr txBox="1"/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&amp; Goals</a:t>
            </a:r>
            <a:endParaRPr/>
          </a:p>
        </p:txBody>
      </p:sp>
      <p:sp>
        <p:nvSpPr>
          <p:cNvPr id="121" name="Google Shape;121;g139f7b01240_0_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g139f7b01240_0_4"/>
          <p:cNvPicPr preferRelativeResize="0"/>
          <p:nvPr/>
        </p:nvPicPr>
        <p:blipFill rotWithShape="1">
          <a:blip r:embed="rId3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39f7b01240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774" y="1344725"/>
            <a:ext cx="3279425" cy="32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39f7b01240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700" y="1344725"/>
            <a:ext cx="3279425" cy="32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39f7b01240_0_4"/>
          <p:cNvSpPr/>
          <p:nvPr/>
        </p:nvSpPr>
        <p:spPr>
          <a:xfrm>
            <a:off x="4100550" y="2738138"/>
            <a:ext cx="11088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b09ba249d_0_65"/>
          <p:cNvSpPr txBox="1"/>
          <p:nvPr>
            <p:ph type="title"/>
          </p:nvPr>
        </p:nvSpPr>
        <p:spPr>
          <a:xfrm>
            <a:off x="626700" y="836000"/>
            <a:ext cx="6429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 Recreation</a:t>
            </a:r>
            <a:r>
              <a:rPr lang="en"/>
              <a:t> </a:t>
            </a:r>
            <a:endParaRPr/>
          </a:p>
        </p:txBody>
      </p:sp>
      <p:sp>
        <p:nvSpPr>
          <p:cNvPr id="402" name="Google Shape;402;g13b09ba249d_0_6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" name="Google Shape;403;g13b09ba249d_0_65"/>
          <p:cNvPicPr preferRelativeResize="0"/>
          <p:nvPr/>
        </p:nvPicPr>
        <p:blipFill rotWithShape="1">
          <a:blip r:embed="rId3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3b09ba249d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774" y="1344725"/>
            <a:ext cx="3279425" cy="32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13b09ba249d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700" y="1344725"/>
            <a:ext cx="3279425" cy="32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3b09ba249d_0_65"/>
          <p:cNvSpPr/>
          <p:nvPr/>
        </p:nvSpPr>
        <p:spPr>
          <a:xfrm>
            <a:off x="4100550" y="2738138"/>
            <a:ext cx="11088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g13b09ba249d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00" y="1344725"/>
            <a:ext cx="3279425" cy="32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13b09ba249d_0_103"/>
          <p:cNvSpPr txBox="1"/>
          <p:nvPr>
            <p:ph type="title"/>
          </p:nvPr>
        </p:nvSpPr>
        <p:spPr>
          <a:xfrm>
            <a:off x="626700" y="836000"/>
            <a:ext cx="6429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 Recreation: 13 Labels </a:t>
            </a:r>
            <a:endParaRPr/>
          </a:p>
        </p:txBody>
      </p:sp>
      <p:sp>
        <p:nvSpPr>
          <p:cNvPr id="413" name="Google Shape;413;g13b09ba249d_0_10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4" name="Google Shape;414;g13b09ba249d_0_103"/>
          <p:cNvPicPr preferRelativeResize="0"/>
          <p:nvPr/>
        </p:nvPicPr>
        <p:blipFill rotWithShape="1">
          <a:blip r:embed="rId4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3b09ba249d_0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3774" y="1344725"/>
            <a:ext cx="3279425" cy="32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13b09ba249d_0_103"/>
          <p:cNvSpPr/>
          <p:nvPr/>
        </p:nvSpPr>
        <p:spPr>
          <a:xfrm>
            <a:off x="4100550" y="2738138"/>
            <a:ext cx="11088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13b09ba249d_0_103"/>
          <p:cNvSpPr/>
          <p:nvPr/>
        </p:nvSpPr>
        <p:spPr>
          <a:xfrm>
            <a:off x="4297650" y="2738150"/>
            <a:ext cx="548700" cy="4926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13b09ba249d_0_103"/>
          <p:cNvSpPr/>
          <p:nvPr/>
        </p:nvSpPr>
        <p:spPr>
          <a:xfrm>
            <a:off x="1492350" y="1470600"/>
            <a:ext cx="391200" cy="393600"/>
          </a:xfrm>
          <a:prstGeom prst="frame">
            <a:avLst>
              <a:gd fmla="val 12500" name="adj1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13b09ba249d_0_103"/>
          <p:cNvSpPr/>
          <p:nvPr/>
        </p:nvSpPr>
        <p:spPr>
          <a:xfrm>
            <a:off x="2270800" y="1470600"/>
            <a:ext cx="391200" cy="393600"/>
          </a:xfrm>
          <a:prstGeom prst="frame">
            <a:avLst>
              <a:gd fmla="val 12500" name="adj1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13b09ba249d_0_103"/>
          <p:cNvSpPr/>
          <p:nvPr/>
        </p:nvSpPr>
        <p:spPr>
          <a:xfrm>
            <a:off x="2630000" y="4107800"/>
            <a:ext cx="391200" cy="393600"/>
          </a:xfrm>
          <a:prstGeom prst="frame">
            <a:avLst>
              <a:gd fmla="val 12500" name="adj1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3b09ba249d_0_103"/>
          <p:cNvSpPr/>
          <p:nvPr/>
        </p:nvSpPr>
        <p:spPr>
          <a:xfrm>
            <a:off x="753975" y="4107800"/>
            <a:ext cx="391200" cy="393600"/>
          </a:xfrm>
          <a:prstGeom prst="frame">
            <a:avLst>
              <a:gd fmla="val 12500" name="adj1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3b09ba249d_0_92"/>
          <p:cNvSpPr txBox="1"/>
          <p:nvPr>
            <p:ph type="title"/>
          </p:nvPr>
        </p:nvSpPr>
        <p:spPr>
          <a:xfrm>
            <a:off x="626700" y="836000"/>
            <a:ext cx="6429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 Recreation: 7 Labels OVA </a:t>
            </a:r>
            <a:endParaRPr/>
          </a:p>
        </p:txBody>
      </p:sp>
      <p:sp>
        <p:nvSpPr>
          <p:cNvPr id="427" name="Google Shape;427;g13b09ba249d_0_9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8" name="Google Shape;428;g13b09ba249d_0_92"/>
          <p:cNvPicPr preferRelativeResize="0"/>
          <p:nvPr/>
        </p:nvPicPr>
        <p:blipFill rotWithShape="1">
          <a:blip r:embed="rId3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13b09ba249d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775" y="1344725"/>
            <a:ext cx="3279425" cy="32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3b09ba249d_0_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700" y="1344725"/>
            <a:ext cx="3279425" cy="32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3b09ba249d_0_129"/>
          <p:cNvSpPr/>
          <p:nvPr/>
        </p:nvSpPr>
        <p:spPr>
          <a:xfrm>
            <a:off x="702898" y="735575"/>
            <a:ext cx="2314387" cy="46234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B6AB1">
                    <a:alpha val="47450"/>
                  </a:srgbClr>
                </a:solidFill>
                <a:latin typeface="Kulim Park"/>
              </a:rPr>
              <a:t>6</a:t>
            </a:r>
          </a:p>
        </p:txBody>
      </p:sp>
      <p:sp>
        <p:nvSpPr>
          <p:cNvPr id="436" name="Google Shape;436;g13b09ba249d_0_129"/>
          <p:cNvSpPr txBox="1"/>
          <p:nvPr>
            <p:ph type="ctrTitle"/>
          </p:nvPr>
        </p:nvSpPr>
        <p:spPr>
          <a:xfrm>
            <a:off x="702900" y="3004250"/>
            <a:ext cx="50262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37" name="Google Shape;437;g13b09ba249d_0_129"/>
          <p:cNvSpPr txBox="1"/>
          <p:nvPr>
            <p:ph idx="1" type="subTitle"/>
          </p:nvPr>
        </p:nvSpPr>
        <p:spPr>
          <a:xfrm>
            <a:off x="702900" y="4075901"/>
            <a:ext cx="5026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"/>
              <a:t>Enhancing inference and usability</a:t>
            </a:r>
            <a:endParaRPr/>
          </a:p>
        </p:txBody>
      </p:sp>
      <p:pic>
        <p:nvPicPr>
          <p:cNvPr id="438" name="Google Shape;438;g13b09ba249d_0_129"/>
          <p:cNvPicPr preferRelativeResize="0"/>
          <p:nvPr/>
        </p:nvPicPr>
        <p:blipFill rotWithShape="1">
          <a:blip r:embed="rId3">
            <a:alphaModFix/>
          </a:blip>
          <a:srcRect b="0" l="1837" r="35654" t="0"/>
          <a:stretch/>
        </p:blipFill>
        <p:spPr>
          <a:xfrm>
            <a:off x="6998515" y="0"/>
            <a:ext cx="2145474" cy="5143500"/>
          </a:xfrm>
          <a:custGeom>
            <a:rect b="b" l="l" r="r" t="t"/>
            <a:pathLst>
              <a:path extrusionOk="0" h="21600" w="21600">
                <a:moveTo>
                  <a:pt x="5963" y="0"/>
                </a:moveTo>
                <a:lnTo>
                  <a:pt x="0" y="14108"/>
                </a:lnTo>
                <a:lnTo>
                  <a:pt x="8840" y="12766"/>
                </a:lnTo>
                <a:lnTo>
                  <a:pt x="13359" y="14468"/>
                </a:lnTo>
                <a:lnTo>
                  <a:pt x="1034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5963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b09ba249d_0_16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4" name="Google Shape;444;g13b09ba249d_0_168"/>
          <p:cNvPicPr preferRelativeResize="0"/>
          <p:nvPr/>
        </p:nvPicPr>
        <p:blipFill rotWithShape="1">
          <a:blip r:embed="rId3">
            <a:alphaModFix/>
          </a:blip>
          <a:srcRect b="0" l="15046" r="31711" t="0"/>
          <a:stretch/>
        </p:blipFill>
        <p:spPr>
          <a:xfrm>
            <a:off x="0" y="0"/>
            <a:ext cx="4097520" cy="5143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0218" y="21600"/>
                </a:lnTo>
                <a:lnTo>
                  <a:pt x="21600" y="15354"/>
                </a:lnTo>
                <a:lnTo>
                  <a:pt x="16966" y="16698"/>
                </a:lnTo>
                <a:lnTo>
                  <a:pt x="14603" y="14996"/>
                </a:lnTo>
                <a:lnTo>
                  <a:pt x="14607" y="14994"/>
                </a:lnTo>
                <a:lnTo>
                  <a:pt x="17925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45" name="Google Shape;445;g13b09ba249d_0_168"/>
          <p:cNvSpPr txBox="1"/>
          <p:nvPr>
            <p:ph idx="4294967295" type="title"/>
          </p:nvPr>
        </p:nvSpPr>
        <p:spPr>
          <a:xfrm>
            <a:off x="4325375" y="836000"/>
            <a:ext cx="4256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Enhancing Inference</a:t>
            </a:r>
            <a:endParaRPr/>
          </a:p>
        </p:txBody>
      </p:sp>
      <p:sp>
        <p:nvSpPr>
          <p:cNvPr id="446" name="Google Shape;446;g13b09ba249d_0_168"/>
          <p:cNvSpPr txBox="1"/>
          <p:nvPr>
            <p:ph idx="4294967295" type="body"/>
          </p:nvPr>
        </p:nvSpPr>
        <p:spPr>
          <a:xfrm>
            <a:off x="4325375" y="1353950"/>
            <a:ext cx="48186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Local predictions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Search for better configurations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Consult with chess engines</a:t>
            </a:r>
            <a:endParaRPr/>
          </a:p>
        </p:txBody>
      </p:sp>
      <p:pic>
        <p:nvPicPr>
          <p:cNvPr id="447" name="Google Shape;447;g13b09ba249d_0_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174" y="3248000"/>
            <a:ext cx="1376150" cy="13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3b09ba249d_0_168"/>
          <p:cNvPicPr preferRelativeResize="0"/>
          <p:nvPr/>
        </p:nvPicPr>
        <p:blipFill rotWithShape="1">
          <a:blip r:embed="rId5">
            <a:alphaModFix/>
          </a:blip>
          <a:srcRect b="0" l="0" r="2257" t="0"/>
          <a:stretch/>
        </p:blipFill>
        <p:spPr>
          <a:xfrm>
            <a:off x="3978663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13b09ba249d_0_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0300" y="3374863"/>
            <a:ext cx="1995450" cy="112242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13b09ba249d_0_168"/>
          <p:cNvSpPr/>
          <p:nvPr/>
        </p:nvSpPr>
        <p:spPr>
          <a:xfrm rot="5400000">
            <a:off x="4703100" y="1884375"/>
            <a:ext cx="664500" cy="39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0"/>
          <p:cNvSpPr txBox="1"/>
          <p:nvPr>
            <p:ph type="title"/>
          </p:nvPr>
        </p:nvSpPr>
        <p:spPr>
          <a:xfrm>
            <a:off x="4325375" y="836000"/>
            <a:ext cx="4256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/>
              <a:t>Enhancing Usability</a:t>
            </a:r>
            <a:endParaRPr/>
          </a:p>
        </p:txBody>
      </p:sp>
      <p:sp>
        <p:nvSpPr>
          <p:cNvPr id="456" name="Google Shape;456;p10"/>
          <p:cNvSpPr txBox="1"/>
          <p:nvPr>
            <p:ph idx="1" type="body"/>
          </p:nvPr>
        </p:nvSpPr>
        <p:spPr>
          <a:xfrm>
            <a:off x="4325375" y="1353949"/>
            <a:ext cx="42561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Programmatic Interface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Mobile/Web App</a:t>
            </a:r>
            <a:endParaRPr sz="2400"/>
          </a:p>
        </p:txBody>
      </p:sp>
      <p:sp>
        <p:nvSpPr>
          <p:cNvPr id="457" name="Google Shape;457;p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8" name="Google Shape;458;p10"/>
          <p:cNvPicPr preferRelativeResize="0"/>
          <p:nvPr/>
        </p:nvPicPr>
        <p:blipFill rotWithShape="1">
          <a:blip r:embed="rId3">
            <a:alphaModFix/>
          </a:blip>
          <a:srcRect b="0" l="37527" r="9362" t="0"/>
          <a:stretch/>
        </p:blipFill>
        <p:spPr>
          <a:xfrm>
            <a:off x="0" y="0"/>
            <a:ext cx="4097520" cy="5143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0218" y="21600"/>
                </a:lnTo>
                <a:lnTo>
                  <a:pt x="21600" y="15354"/>
                </a:lnTo>
                <a:lnTo>
                  <a:pt x="16966" y="16698"/>
                </a:lnTo>
                <a:lnTo>
                  <a:pt x="14603" y="14996"/>
                </a:lnTo>
                <a:lnTo>
                  <a:pt x="14607" y="14994"/>
                </a:lnTo>
                <a:lnTo>
                  <a:pt x="17925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59" name="Google Shape;459;p10"/>
          <p:cNvPicPr preferRelativeResize="0"/>
          <p:nvPr/>
        </p:nvPicPr>
        <p:blipFill rotWithShape="1">
          <a:blip r:embed="rId4">
            <a:alphaModFix/>
          </a:blip>
          <a:srcRect b="0" l="0" r="2257" t="0"/>
          <a:stretch/>
        </p:blipFill>
        <p:spPr>
          <a:xfrm>
            <a:off x="3978663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10"/>
          <p:cNvSpPr/>
          <p:nvPr/>
        </p:nvSpPr>
        <p:spPr>
          <a:xfrm rot="5400000">
            <a:off x="4703100" y="1884375"/>
            <a:ext cx="664500" cy="39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3b09ba249d_0_297"/>
          <p:cNvSpPr txBox="1"/>
          <p:nvPr>
            <p:ph type="ctrTitle"/>
          </p:nvPr>
        </p:nvSpPr>
        <p:spPr>
          <a:xfrm>
            <a:off x="4714013" y="343000"/>
            <a:ext cx="47277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5000"/>
              <a:t>Any questions?</a:t>
            </a:r>
            <a:endParaRPr sz="5000"/>
          </a:p>
        </p:txBody>
      </p:sp>
      <p:pic>
        <p:nvPicPr>
          <p:cNvPr id="466" name="Google Shape;466;g13b09ba249d_0_297"/>
          <p:cNvPicPr preferRelativeResize="0"/>
          <p:nvPr/>
        </p:nvPicPr>
        <p:blipFill rotWithShape="1">
          <a:blip r:embed="rId3">
            <a:alphaModFix/>
          </a:blip>
          <a:srcRect b="0" l="43392" r="3494" t="0"/>
          <a:stretch/>
        </p:blipFill>
        <p:spPr>
          <a:xfrm>
            <a:off x="0" y="0"/>
            <a:ext cx="4097520" cy="5143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0218" y="21600"/>
                </a:lnTo>
                <a:lnTo>
                  <a:pt x="21600" y="15354"/>
                </a:lnTo>
                <a:lnTo>
                  <a:pt x="16966" y="16698"/>
                </a:lnTo>
                <a:lnTo>
                  <a:pt x="14603" y="14996"/>
                </a:lnTo>
                <a:lnTo>
                  <a:pt x="14607" y="14994"/>
                </a:lnTo>
                <a:lnTo>
                  <a:pt x="17925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67" name="Google Shape;467;g13b09ba249d_0_297"/>
          <p:cNvSpPr txBox="1"/>
          <p:nvPr/>
        </p:nvSpPr>
        <p:spPr>
          <a:xfrm>
            <a:off x="4714025" y="3850500"/>
            <a:ext cx="4437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rPr>
              <a:t>Work by: 		Pablo Tomás Campos</a:t>
            </a:r>
            <a:endParaRPr b="1" sz="2000">
              <a:solidFill>
                <a:schemeClr val="accent3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rPr>
              <a:t>Supervised by: 	Antonio Berlanga</a:t>
            </a:r>
            <a:endParaRPr sz="2000">
              <a:latin typeface="Kulim Park"/>
              <a:ea typeface="Kulim Park"/>
              <a:cs typeface="Kulim Park"/>
              <a:sym typeface="Kulim Park"/>
            </a:endParaRPr>
          </a:p>
        </p:txBody>
      </p:sp>
      <p:pic>
        <p:nvPicPr>
          <p:cNvPr id="468" name="Google Shape;468;g13b09ba249d_0_297"/>
          <p:cNvPicPr preferRelativeResize="0"/>
          <p:nvPr/>
        </p:nvPicPr>
        <p:blipFill rotWithShape="1">
          <a:blip r:embed="rId4">
            <a:alphaModFix/>
          </a:blip>
          <a:srcRect b="0" l="0" r="2257" t="0"/>
          <a:stretch/>
        </p:blipFill>
        <p:spPr>
          <a:xfrm>
            <a:off x="4374188" y="4650900"/>
            <a:ext cx="4777077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13b09ba249d_0_297"/>
          <p:cNvSpPr txBox="1"/>
          <p:nvPr>
            <p:ph type="ctrTitle"/>
          </p:nvPr>
        </p:nvSpPr>
        <p:spPr>
          <a:xfrm>
            <a:off x="4813700" y="1795725"/>
            <a:ext cx="47277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1800"/>
              <a:t>	</a:t>
            </a:r>
            <a:r>
              <a:rPr lang="en" sz="18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pablotcampos25@gmail.com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1800"/>
              <a:t>	linkedin.com/in/ptcampos</a:t>
            </a:r>
            <a:endParaRPr sz="1800"/>
          </a:p>
        </p:txBody>
      </p:sp>
      <p:pic>
        <p:nvPicPr>
          <p:cNvPr id="470" name="Google Shape;470;g13b09ba249d_0_297"/>
          <p:cNvPicPr preferRelativeResize="0"/>
          <p:nvPr/>
        </p:nvPicPr>
        <p:blipFill rotWithShape="1">
          <a:blip r:embed="rId6">
            <a:alphaModFix/>
          </a:blip>
          <a:srcRect b="0" l="22165" r="21518" t="0"/>
          <a:stretch/>
        </p:blipFill>
        <p:spPr>
          <a:xfrm>
            <a:off x="4714030" y="2357350"/>
            <a:ext cx="414828" cy="4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13b09ba249d_0_297"/>
          <p:cNvPicPr preferRelativeResize="0"/>
          <p:nvPr/>
        </p:nvPicPr>
        <p:blipFill rotWithShape="1">
          <a:blip r:embed="rId7">
            <a:alphaModFix/>
          </a:blip>
          <a:srcRect b="18552" l="4996" r="5131" t="18407"/>
          <a:stretch/>
        </p:blipFill>
        <p:spPr>
          <a:xfrm>
            <a:off x="4714023" y="1745182"/>
            <a:ext cx="414828" cy="291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3a75882bbf_0_8"/>
          <p:cNvSpPr txBox="1"/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477" name="Google Shape;477;g13a75882bbf_0_8"/>
          <p:cNvSpPr txBox="1"/>
          <p:nvPr>
            <p:ph idx="1" type="body"/>
          </p:nvPr>
        </p:nvSpPr>
        <p:spPr>
          <a:xfrm>
            <a:off x="626700" y="1430150"/>
            <a:ext cx="8517300" cy="371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C. Koray and E. Sümer, “A Computer Vision System for Chess Game Tracking” 21st Computer Vision Winter Workshop, Rimske Toplice, Slovenia, 2016. [Online]. Available: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https://vision.fe.uni-lj.si/cvww2016/proceedings/papers/21.pdf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C. Danner and M. Kafafy, Visual chess recognition, 2016. [Online]. Available: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https://web.stanford.edu/class/ee368/Project_Spring_1415/Reports/Danner_Kafafy.pdf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J. Ding, Chessvision: Chess board and piece recognition, 2016. [Online]. Available: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https://web.stanford.edu/class/cs231a/prev_projects_2016/CS_231A_Final_Report.pdf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P. T. Campos, Chess piece dataset for image classification, version v1.0.0, Zenodo, Jun. 2022. DOI: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10.5281/zenodo.6656212</a:t>
            </a:r>
            <a:r>
              <a:rPr lang="en" sz="1200"/>
              <a:t>. [Online]. Available: </a:t>
            </a:r>
            <a:r>
              <a:rPr lang="en" sz="1200" u="sng">
                <a:solidFill>
                  <a:schemeClr val="hlink"/>
                </a:solidFill>
                <a:hlinkClick r:id="rId7"/>
              </a:rPr>
              <a:t>https://doi.org/10.5281/zenodo.6656212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K. He, X. Zhang, S. Ren, and J. Sun, Deep residual learning for image recognition, 2015. </a:t>
            </a:r>
            <a:r>
              <a:rPr lang="en" sz="1200"/>
              <a:t>DOI</a:t>
            </a:r>
            <a:r>
              <a:rPr lang="en" sz="1200"/>
              <a:t>: </a:t>
            </a:r>
            <a:r>
              <a:rPr lang="en" sz="1200" u="sng">
                <a:solidFill>
                  <a:schemeClr val="hlink"/>
                </a:solidFill>
                <a:hlinkClick r:id="rId8"/>
              </a:rPr>
              <a:t>10.48550/ARXIV.</a:t>
            </a:r>
            <a:r>
              <a:rPr lang="en" sz="1200" u="sng">
                <a:solidFill>
                  <a:schemeClr val="hlink"/>
                </a:solidFill>
                <a:hlinkClick r:id="rId9"/>
              </a:rPr>
              <a:t>1</a:t>
            </a:r>
            <a:r>
              <a:rPr lang="en" sz="1200" u="sng">
                <a:solidFill>
                  <a:schemeClr val="hlink"/>
                </a:solidFill>
                <a:hlinkClick r:id="rId10"/>
              </a:rPr>
              <a:t>512.03385</a:t>
            </a:r>
            <a:r>
              <a:rPr lang="en" sz="1200"/>
              <a:t>. [Online]. Available: </a:t>
            </a:r>
            <a:r>
              <a:rPr lang="en" sz="1200" u="sng">
                <a:solidFill>
                  <a:schemeClr val="hlink"/>
                </a:solidFill>
                <a:hlinkClick r:id="rId11"/>
              </a:rPr>
              <a:t>https://arxiv.org/abs/1512.03385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J. Deng, W. Dong, R. Socher, L.-J. Li, K. Li, and L. Fei-Fei, “Imagenet: A large-scale hierarchical image database,” in 2009 IEEE Conference on Computer Vision and Pattern Recognition, 2009, pp. 248–255. </a:t>
            </a:r>
            <a:r>
              <a:rPr lang="en" sz="1200"/>
              <a:t>DOI</a:t>
            </a:r>
            <a:r>
              <a:rPr lang="en" sz="1200"/>
              <a:t>: </a:t>
            </a:r>
            <a:r>
              <a:rPr lang="en" sz="1200" u="sng">
                <a:solidFill>
                  <a:schemeClr val="hlink"/>
                </a:solidFill>
                <a:hlinkClick r:id="rId12"/>
              </a:rPr>
              <a:t>10.1109/CVPR.2009</a:t>
            </a:r>
            <a:r>
              <a:rPr lang="en" sz="1200" u="sng">
                <a:solidFill>
                  <a:schemeClr val="hlink"/>
                </a:solidFill>
                <a:hlinkClick r:id="rId13"/>
              </a:rPr>
              <a:t>.</a:t>
            </a:r>
            <a:r>
              <a:rPr lang="en" sz="1200" u="sng">
                <a:solidFill>
                  <a:schemeClr val="hlink"/>
                </a:solidFill>
                <a:hlinkClick r:id="rId14"/>
              </a:rPr>
              <a:t>5206848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8" name="Google Shape;478;g13a75882bbf_0_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9" name="Google Shape;479;g13a75882bbf_0_8"/>
          <p:cNvPicPr preferRelativeResize="0"/>
          <p:nvPr/>
        </p:nvPicPr>
        <p:blipFill rotWithShape="1">
          <a:blip r:embed="rId15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9f7b01240_0_31"/>
          <p:cNvSpPr txBox="1"/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&amp; Goals</a:t>
            </a:r>
            <a:endParaRPr/>
          </a:p>
        </p:txBody>
      </p:sp>
      <p:sp>
        <p:nvSpPr>
          <p:cNvPr id="131" name="Google Shape;131;g139f7b01240_0_3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g139f7b01240_0_31"/>
          <p:cNvPicPr preferRelativeResize="0"/>
          <p:nvPr/>
        </p:nvPicPr>
        <p:blipFill rotWithShape="1">
          <a:blip r:embed="rId3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39f7b01240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00" y="1685000"/>
            <a:ext cx="3730575" cy="2486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39f7b01240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5375" y="1232300"/>
            <a:ext cx="4030375" cy="26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/>
          <p:nvPr/>
        </p:nvSpPr>
        <p:spPr>
          <a:xfrm>
            <a:off x="702898" y="735575"/>
            <a:ext cx="2334000" cy="45842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B6AB1">
                    <a:alpha val="47450"/>
                  </a:srgbClr>
                </a:solidFill>
                <a:latin typeface="Kulim Park"/>
              </a:rPr>
              <a:t>2</a:t>
            </a:r>
          </a:p>
        </p:txBody>
      </p:sp>
      <p:sp>
        <p:nvSpPr>
          <p:cNvPr id="140" name="Google Shape;140;p4"/>
          <p:cNvSpPr txBox="1"/>
          <p:nvPr>
            <p:ph type="ctrTitle"/>
          </p:nvPr>
        </p:nvSpPr>
        <p:spPr>
          <a:xfrm>
            <a:off x="702900" y="3004250"/>
            <a:ext cx="50262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State of the Art</a:t>
            </a:r>
            <a:endParaRPr/>
          </a:p>
        </p:txBody>
      </p:sp>
      <p:sp>
        <p:nvSpPr>
          <p:cNvPr id="141" name="Google Shape;141;p4"/>
          <p:cNvSpPr txBox="1"/>
          <p:nvPr>
            <p:ph idx="1" type="subTitle"/>
          </p:nvPr>
        </p:nvSpPr>
        <p:spPr>
          <a:xfrm>
            <a:off x="702900" y="4075901"/>
            <a:ext cx="5026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"/>
              <a:t>Previous work &amp; methodologies</a:t>
            </a:r>
            <a:endParaRPr/>
          </a:p>
        </p:txBody>
      </p:sp>
      <p:pic>
        <p:nvPicPr>
          <p:cNvPr id="142" name="Google Shape;142;p4"/>
          <p:cNvPicPr preferRelativeResize="0"/>
          <p:nvPr/>
        </p:nvPicPr>
        <p:blipFill rotWithShape="1">
          <a:blip r:embed="rId3">
            <a:alphaModFix/>
          </a:blip>
          <a:srcRect b="0" l="1837" r="35653" t="0"/>
          <a:stretch/>
        </p:blipFill>
        <p:spPr>
          <a:xfrm>
            <a:off x="6998515" y="0"/>
            <a:ext cx="2145474" cy="5143500"/>
          </a:xfrm>
          <a:custGeom>
            <a:rect b="b" l="l" r="r" t="t"/>
            <a:pathLst>
              <a:path extrusionOk="0" h="21600" w="21600">
                <a:moveTo>
                  <a:pt x="5963" y="0"/>
                </a:moveTo>
                <a:lnTo>
                  <a:pt x="0" y="14108"/>
                </a:lnTo>
                <a:lnTo>
                  <a:pt x="8840" y="12766"/>
                </a:lnTo>
                <a:lnTo>
                  <a:pt x="13359" y="14468"/>
                </a:lnTo>
                <a:lnTo>
                  <a:pt x="1034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5963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a75882bbf_0_17"/>
          <p:cNvSpPr txBox="1"/>
          <p:nvPr>
            <p:ph type="title"/>
          </p:nvPr>
        </p:nvSpPr>
        <p:spPr>
          <a:xfrm>
            <a:off x="626700" y="836000"/>
            <a:ext cx="6216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Koray, Emre Sümer, 2016</a:t>
            </a:r>
            <a:r>
              <a:rPr lang="en"/>
              <a:t> [1]</a:t>
            </a:r>
            <a:endParaRPr/>
          </a:p>
        </p:txBody>
      </p:sp>
      <p:sp>
        <p:nvSpPr>
          <p:cNvPr id="148" name="Google Shape;148;g13a75882bbf_0_1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g13a75882bbf_0_17"/>
          <p:cNvSpPr txBox="1"/>
          <p:nvPr>
            <p:ph idx="2" type="body"/>
          </p:nvPr>
        </p:nvSpPr>
        <p:spPr>
          <a:xfrm>
            <a:off x="626700" y="1430150"/>
            <a:ext cx="2872200" cy="11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Methodology</a:t>
            </a:r>
            <a:endParaRPr b="1" sz="2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Compare frames between moves</a:t>
            </a:r>
            <a:endParaRPr/>
          </a:p>
        </p:txBody>
      </p:sp>
      <p:pic>
        <p:nvPicPr>
          <p:cNvPr id="150" name="Google Shape;150;g13a75882bbf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462" y="3138425"/>
            <a:ext cx="1420867" cy="1399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3a75882bbf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4873" y="3138425"/>
            <a:ext cx="1836877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3a75882bbf_0_17"/>
          <p:cNvSpPr txBox="1"/>
          <p:nvPr>
            <p:ph idx="2" type="body"/>
          </p:nvPr>
        </p:nvSpPr>
        <p:spPr>
          <a:xfrm>
            <a:off x="3871450" y="1430138"/>
            <a:ext cx="2872200" cy="11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Strengths</a:t>
            </a:r>
            <a:endParaRPr b="1" sz="2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Low inference time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Independent from chess set</a:t>
            </a:r>
            <a:endParaRPr/>
          </a:p>
        </p:txBody>
      </p:sp>
      <p:sp>
        <p:nvSpPr>
          <p:cNvPr id="153" name="Google Shape;153;g13a75882bbf_0_17"/>
          <p:cNvSpPr txBox="1"/>
          <p:nvPr>
            <p:ph idx="2" type="body"/>
          </p:nvPr>
        </p:nvSpPr>
        <p:spPr>
          <a:xfrm>
            <a:off x="626700" y="2971550"/>
            <a:ext cx="3344400" cy="11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Requirements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Cold start of game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Board identification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Static camera</a:t>
            </a:r>
            <a:endParaRPr/>
          </a:p>
        </p:txBody>
      </p:sp>
      <p:pic>
        <p:nvPicPr>
          <p:cNvPr id="154" name="Google Shape;154;g13a75882bbf_0_17"/>
          <p:cNvPicPr preferRelativeResize="0"/>
          <p:nvPr/>
        </p:nvPicPr>
        <p:blipFill rotWithShape="1">
          <a:blip r:embed="rId5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a75882bbf_0_54"/>
          <p:cNvSpPr txBox="1"/>
          <p:nvPr>
            <p:ph type="title"/>
          </p:nvPr>
        </p:nvSpPr>
        <p:spPr>
          <a:xfrm>
            <a:off x="626700" y="836000"/>
            <a:ext cx="79122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Cheryl Danner, Mai Kafafy, 2016 [2]</a:t>
            </a:r>
            <a:endParaRPr/>
          </a:p>
        </p:txBody>
      </p:sp>
      <p:sp>
        <p:nvSpPr>
          <p:cNvPr id="160" name="Google Shape;160;g13a75882bbf_0_5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g13a75882bbf_0_54"/>
          <p:cNvSpPr txBox="1"/>
          <p:nvPr>
            <p:ph idx="2" type="body"/>
          </p:nvPr>
        </p:nvSpPr>
        <p:spPr>
          <a:xfrm>
            <a:off x="626700" y="1430150"/>
            <a:ext cx="2872200" cy="11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Methodology</a:t>
            </a:r>
            <a:endParaRPr b="1" sz="2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Color segmentation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Fourier descriptors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3a75882bbf_0_54"/>
          <p:cNvSpPr txBox="1"/>
          <p:nvPr>
            <p:ph idx="2" type="body"/>
          </p:nvPr>
        </p:nvSpPr>
        <p:spPr>
          <a:xfrm>
            <a:off x="3971100" y="1430138"/>
            <a:ext cx="2872200" cy="11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Strengths</a:t>
            </a:r>
            <a:endParaRPr b="1" sz="2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Low inference time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Rectification of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g13a75882bbf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900" y="2607950"/>
            <a:ext cx="25146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3a75882bbf_0_54"/>
          <p:cNvSpPr txBox="1"/>
          <p:nvPr>
            <p:ph idx="2" type="body"/>
          </p:nvPr>
        </p:nvSpPr>
        <p:spPr>
          <a:xfrm>
            <a:off x="626700" y="2971550"/>
            <a:ext cx="3344400" cy="11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Requirements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Board identification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Red &amp; Green board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Dependent on chess set</a:t>
            </a:r>
            <a:endParaRPr/>
          </a:p>
        </p:txBody>
      </p:sp>
      <p:pic>
        <p:nvPicPr>
          <p:cNvPr id="165" name="Google Shape;165;g13a75882bbf_0_54"/>
          <p:cNvPicPr preferRelativeResize="0"/>
          <p:nvPr/>
        </p:nvPicPr>
        <p:blipFill rotWithShape="1">
          <a:blip r:embed="rId4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a75882bbf_0_92"/>
          <p:cNvSpPr txBox="1"/>
          <p:nvPr>
            <p:ph type="title"/>
          </p:nvPr>
        </p:nvSpPr>
        <p:spPr>
          <a:xfrm>
            <a:off x="626700" y="836000"/>
            <a:ext cx="6216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Jialin Ding, 2016 [3]</a:t>
            </a:r>
            <a:endParaRPr/>
          </a:p>
        </p:txBody>
      </p:sp>
      <p:sp>
        <p:nvSpPr>
          <p:cNvPr id="171" name="Google Shape;171;g13a75882bbf_0_9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g13a75882bbf_0_92"/>
          <p:cNvSpPr txBox="1"/>
          <p:nvPr>
            <p:ph idx="2" type="body"/>
          </p:nvPr>
        </p:nvSpPr>
        <p:spPr>
          <a:xfrm>
            <a:off x="626700" y="1430150"/>
            <a:ext cx="2872200" cy="11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Methodology</a:t>
            </a:r>
            <a:endParaRPr b="1" sz="2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One vs All SVM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Feature selection</a:t>
            </a:r>
            <a:endParaRPr/>
          </a:p>
        </p:txBody>
      </p:sp>
      <p:sp>
        <p:nvSpPr>
          <p:cNvPr id="173" name="Google Shape;173;g13a75882bbf_0_92"/>
          <p:cNvSpPr txBox="1"/>
          <p:nvPr>
            <p:ph idx="2" type="body"/>
          </p:nvPr>
        </p:nvSpPr>
        <p:spPr>
          <a:xfrm>
            <a:off x="3971100" y="1430138"/>
            <a:ext cx="2872200" cy="11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Strengths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Excellent results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Rectification of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g13a75882bbf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100" y="2607937"/>
            <a:ext cx="4253043" cy="171141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3a75882bbf_0_92"/>
          <p:cNvSpPr txBox="1"/>
          <p:nvPr>
            <p:ph idx="2" type="body"/>
          </p:nvPr>
        </p:nvSpPr>
        <p:spPr>
          <a:xfrm>
            <a:off x="626700" y="2971550"/>
            <a:ext cx="3344400" cy="11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Requirements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Board identification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Dependent on chess set</a:t>
            </a:r>
            <a:endParaRPr/>
          </a:p>
        </p:txBody>
      </p:sp>
      <p:pic>
        <p:nvPicPr>
          <p:cNvPr id="176" name="Google Shape;176;g13a75882bbf_0_92"/>
          <p:cNvPicPr preferRelativeResize="0"/>
          <p:nvPr/>
        </p:nvPicPr>
        <p:blipFill rotWithShape="1">
          <a:blip r:embed="rId4">
            <a:alphaModFix/>
          </a:blip>
          <a:srcRect b="0" l="0" r="2257" t="0"/>
          <a:stretch/>
        </p:blipFill>
        <p:spPr>
          <a:xfrm>
            <a:off x="626688" y="4624150"/>
            <a:ext cx="4777077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a75882bbf_0_112"/>
          <p:cNvSpPr/>
          <p:nvPr/>
        </p:nvSpPr>
        <p:spPr>
          <a:xfrm>
            <a:off x="702898" y="735575"/>
            <a:ext cx="2275160" cy="46364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B6AB1">
                    <a:alpha val="47450"/>
                  </a:srgbClr>
                </a:solidFill>
                <a:latin typeface="Kulim Park"/>
              </a:rPr>
              <a:t>3</a:t>
            </a:r>
          </a:p>
        </p:txBody>
      </p:sp>
      <p:sp>
        <p:nvSpPr>
          <p:cNvPr id="182" name="Google Shape;182;g13a75882bbf_0_112"/>
          <p:cNvSpPr txBox="1"/>
          <p:nvPr>
            <p:ph type="ctrTitle"/>
          </p:nvPr>
        </p:nvSpPr>
        <p:spPr>
          <a:xfrm>
            <a:off x="702900" y="3004250"/>
            <a:ext cx="50262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Project Objectives</a:t>
            </a:r>
            <a:endParaRPr/>
          </a:p>
        </p:txBody>
      </p:sp>
      <p:sp>
        <p:nvSpPr>
          <p:cNvPr id="183" name="Google Shape;183;g13a75882bbf_0_112"/>
          <p:cNvSpPr txBox="1"/>
          <p:nvPr>
            <p:ph idx="1" type="subTitle"/>
          </p:nvPr>
        </p:nvSpPr>
        <p:spPr>
          <a:xfrm>
            <a:off x="702900" y="4075901"/>
            <a:ext cx="5026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"/>
              <a:t>Setting objectives to investigate</a:t>
            </a:r>
            <a:endParaRPr/>
          </a:p>
        </p:txBody>
      </p:sp>
      <p:pic>
        <p:nvPicPr>
          <p:cNvPr id="184" name="Google Shape;184;g13a75882bbf_0_112"/>
          <p:cNvPicPr preferRelativeResize="0"/>
          <p:nvPr/>
        </p:nvPicPr>
        <p:blipFill rotWithShape="1">
          <a:blip r:embed="rId3">
            <a:alphaModFix/>
          </a:blip>
          <a:srcRect b="0" l="1837" r="35654" t="0"/>
          <a:stretch/>
        </p:blipFill>
        <p:spPr>
          <a:xfrm>
            <a:off x="6998515" y="0"/>
            <a:ext cx="2145474" cy="5143500"/>
          </a:xfrm>
          <a:custGeom>
            <a:rect b="b" l="l" r="r" t="t"/>
            <a:pathLst>
              <a:path extrusionOk="0" h="21600" w="21600">
                <a:moveTo>
                  <a:pt x="5963" y="0"/>
                </a:moveTo>
                <a:lnTo>
                  <a:pt x="0" y="14108"/>
                </a:lnTo>
                <a:lnTo>
                  <a:pt x="8840" y="12766"/>
                </a:lnTo>
                <a:lnTo>
                  <a:pt x="13359" y="14468"/>
                </a:lnTo>
                <a:lnTo>
                  <a:pt x="1034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5963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egory template">
  <a:themeElements>
    <a:clrScheme name="Custom 347">
      <a:dk1>
        <a:srgbClr val="122431"/>
      </a:dk1>
      <a:lt1>
        <a:srgbClr val="FFFFFF"/>
      </a:lt1>
      <a:dk2>
        <a:srgbClr val="84898D"/>
      </a:dk2>
      <a:lt2>
        <a:srgbClr val="ECEFF3"/>
      </a:lt2>
      <a:accent1>
        <a:srgbClr val="FEC200"/>
      </a:accent1>
      <a:accent2>
        <a:srgbClr val="A2EAE9"/>
      </a:accent2>
      <a:accent3>
        <a:srgbClr val="0B6AB1"/>
      </a:accent3>
      <a:accent4>
        <a:srgbClr val="FF981F"/>
      </a:accent4>
      <a:accent5>
        <a:srgbClr val="FFE03F"/>
      </a:accent5>
      <a:accent6>
        <a:srgbClr val="023E69"/>
      </a:accent6>
      <a:hlink>
        <a:srgbClr val="0B6AB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